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7"/>
  </p:notesMasterIdLst>
  <p:sldIdLst>
    <p:sldId id="258" r:id="rId2"/>
    <p:sldId id="260" r:id="rId3"/>
    <p:sldId id="319" r:id="rId4"/>
    <p:sldId id="318" r:id="rId5"/>
    <p:sldId id="312" r:id="rId6"/>
    <p:sldId id="316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2" r:id="rId15"/>
    <p:sldId id="298" r:id="rId16"/>
    <p:sldId id="299" r:id="rId17"/>
    <p:sldId id="285" r:id="rId18"/>
    <p:sldId id="314" r:id="rId19"/>
    <p:sldId id="292" r:id="rId20"/>
    <p:sldId id="300" r:id="rId21"/>
    <p:sldId id="301" r:id="rId22"/>
    <p:sldId id="295" r:id="rId23"/>
    <p:sldId id="302" r:id="rId24"/>
    <p:sldId id="315" r:id="rId25"/>
    <p:sldId id="310" r:id="rId26"/>
    <p:sldId id="296" r:id="rId27"/>
    <p:sldId id="303" r:id="rId28"/>
    <p:sldId id="297" r:id="rId29"/>
    <p:sldId id="305" r:id="rId30"/>
    <p:sldId id="304" r:id="rId31"/>
    <p:sldId id="321" r:id="rId32"/>
    <p:sldId id="274" r:id="rId33"/>
    <p:sldId id="307" r:id="rId34"/>
    <p:sldId id="309" r:id="rId35"/>
    <p:sldId id="317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E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90" autoAdjust="0"/>
    <p:restoredTop sz="92109" autoAdjust="0"/>
  </p:normalViewPr>
  <p:slideViewPr>
    <p:cSldViewPr snapToGrid="0">
      <p:cViewPr varScale="1">
        <p:scale>
          <a:sx n="117" d="100"/>
          <a:sy n="117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C7D8FB-D554-474A-86CD-E198A79F27E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A3C01F-F631-4DA7-BDD0-1BB4BEFC5E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Objectives (10 Minutes)</a:t>
          </a:r>
          <a:endParaRPr lang="en-US" dirty="0"/>
        </a:p>
      </dgm:t>
    </dgm:pt>
    <dgm:pt modelId="{C1CDCC7E-DFBC-47B1-ADC8-B03A875E4197}" type="parTrans" cxnId="{D96E0C18-E73F-418E-9641-7D8CDDD6FB65}">
      <dgm:prSet/>
      <dgm:spPr/>
      <dgm:t>
        <a:bodyPr/>
        <a:lstStyle/>
        <a:p>
          <a:endParaRPr lang="en-US"/>
        </a:p>
      </dgm:t>
    </dgm:pt>
    <dgm:pt modelId="{309598F8-B627-4F9F-92BD-E607D1101CC0}" type="sibTrans" cxnId="{D96E0C18-E73F-418E-9641-7D8CDDD6FB65}">
      <dgm:prSet/>
      <dgm:spPr/>
      <dgm:t>
        <a:bodyPr/>
        <a:lstStyle/>
        <a:p>
          <a:endParaRPr lang="en-US"/>
        </a:p>
      </dgm:t>
    </dgm:pt>
    <dgm:pt modelId="{A95C9791-2D2E-46F8-A531-A6F7997550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My Background (10 Minutes)</a:t>
          </a:r>
          <a:endParaRPr lang="en-US" dirty="0"/>
        </a:p>
      </dgm:t>
    </dgm:pt>
    <dgm:pt modelId="{55F27238-CB39-42C3-9912-6841A353E917}" type="parTrans" cxnId="{B189FC52-C030-4FDA-86F0-1D46859966CF}">
      <dgm:prSet/>
      <dgm:spPr/>
      <dgm:t>
        <a:bodyPr/>
        <a:lstStyle/>
        <a:p>
          <a:endParaRPr lang="en-US"/>
        </a:p>
      </dgm:t>
    </dgm:pt>
    <dgm:pt modelId="{DECB6989-C12B-4FAD-B4DA-FD3BC8DE6F63}" type="sibTrans" cxnId="{B189FC52-C030-4FDA-86F0-1D46859966CF}">
      <dgm:prSet/>
      <dgm:spPr/>
      <dgm:t>
        <a:bodyPr/>
        <a:lstStyle/>
        <a:p>
          <a:endParaRPr lang="en-US"/>
        </a:p>
      </dgm:t>
    </dgm:pt>
    <dgm:pt modelId="{7B48353D-085C-490B-AF65-B06B6E9222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Principles of GIS (30 Minutes)</a:t>
          </a:r>
          <a:endParaRPr lang="en-US" dirty="0"/>
        </a:p>
      </dgm:t>
    </dgm:pt>
    <dgm:pt modelId="{3730B64E-B7C6-481F-9BC0-A700F3A35007}" type="parTrans" cxnId="{3F304F76-8677-4199-8230-5043FE6855B4}">
      <dgm:prSet/>
      <dgm:spPr/>
      <dgm:t>
        <a:bodyPr/>
        <a:lstStyle/>
        <a:p>
          <a:endParaRPr lang="en-US"/>
        </a:p>
      </dgm:t>
    </dgm:pt>
    <dgm:pt modelId="{4E016749-20C9-4F17-B510-C076A607ED5A}" type="sibTrans" cxnId="{3F304F76-8677-4199-8230-5043FE6855B4}">
      <dgm:prSet/>
      <dgm:spPr/>
      <dgm:t>
        <a:bodyPr/>
        <a:lstStyle/>
        <a:p>
          <a:endParaRPr lang="en-US"/>
        </a:p>
      </dgm:t>
    </dgm:pt>
    <dgm:pt modelId="{35CB32CB-AA1C-441F-BD0C-3A1599F5D0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Whirlwind Intro to QGIS </a:t>
          </a:r>
        </a:p>
        <a:p>
          <a:pPr>
            <a:lnSpc>
              <a:spcPct val="100000"/>
            </a:lnSpc>
          </a:pPr>
          <a:r>
            <a:rPr lang="en-US" baseline="0" dirty="0"/>
            <a:t>(30-60 Minutes)</a:t>
          </a:r>
          <a:endParaRPr lang="en-US" dirty="0"/>
        </a:p>
      </dgm:t>
    </dgm:pt>
    <dgm:pt modelId="{F639C64D-8CBB-45EA-8741-AC0B34A2484D}" type="parTrans" cxnId="{7EA5793D-AC91-419A-A780-A2CD3F5CAC42}">
      <dgm:prSet/>
      <dgm:spPr/>
      <dgm:t>
        <a:bodyPr/>
        <a:lstStyle/>
        <a:p>
          <a:endParaRPr lang="en-US"/>
        </a:p>
      </dgm:t>
    </dgm:pt>
    <dgm:pt modelId="{9B6C80D1-F9A2-4F8A-968C-99B833C449C4}" type="sibTrans" cxnId="{7EA5793D-AC91-419A-A780-A2CD3F5CAC42}">
      <dgm:prSet/>
      <dgm:spPr/>
      <dgm:t>
        <a:bodyPr/>
        <a:lstStyle/>
        <a:p>
          <a:endParaRPr lang="en-US"/>
        </a:p>
      </dgm:t>
    </dgm:pt>
    <dgm:pt modelId="{D10299F7-9C46-3A4B-862C-9ACA2DC13F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Break + Q&amp;A (10 Minutes)</a:t>
          </a:r>
        </a:p>
      </dgm:t>
    </dgm:pt>
    <dgm:pt modelId="{822759E1-2D95-3942-9339-902123ED48E3}" type="parTrans" cxnId="{C940D4AD-D1B9-4548-810F-C1B48D42D4B7}">
      <dgm:prSet/>
      <dgm:spPr/>
      <dgm:t>
        <a:bodyPr/>
        <a:lstStyle/>
        <a:p>
          <a:endParaRPr lang="en-US"/>
        </a:p>
      </dgm:t>
    </dgm:pt>
    <dgm:pt modelId="{CA011660-0625-994F-8AE5-4DDFDA785015}" type="sibTrans" cxnId="{C940D4AD-D1B9-4548-810F-C1B48D42D4B7}">
      <dgm:prSet/>
      <dgm:spPr/>
      <dgm:t>
        <a:bodyPr/>
        <a:lstStyle/>
        <a:p>
          <a:endParaRPr lang="en-US"/>
        </a:p>
      </dgm:t>
    </dgm:pt>
    <dgm:pt modelId="{8E78892A-B98E-4139-96FB-D2EF3F21EA01}" type="pres">
      <dgm:prSet presAssocID="{6AC7D8FB-D554-474A-86CD-E198A79F27E3}" presName="root" presStyleCnt="0">
        <dgm:presLayoutVars>
          <dgm:dir/>
          <dgm:resizeHandles val="exact"/>
        </dgm:presLayoutVars>
      </dgm:prSet>
      <dgm:spPr/>
    </dgm:pt>
    <dgm:pt modelId="{330C9C53-8590-45F7-8DF5-E69016652934}" type="pres">
      <dgm:prSet presAssocID="{9CA3C01F-F631-4DA7-BDD0-1BB4BEFC5EE6}" presName="compNode" presStyleCnt="0"/>
      <dgm:spPr/>
    </dgm:pt>
    <dgm:pt modelId="{FBD384DC-2012-45C0-8E33-7556ABB93A45}" type="pres">
      <dgm:prSet presAssocID="{9CA3C01F-F631-4DA7-BDD0-1BB4BEFC5EE6}" presName="bgRect" presStyleLbl="bgShp" presStyleIdx="0" presStyleCnt="5"/>
      <dgm:spPr/>
    </dgm:pt>
    <dgm:pt modelId="{FAB1015E-452A-4F6F-BF07-775721FFD0EF}" type="pres">
      <dgm:prSet presAssocID="{9CA3C01F-F631-4DA7-BDD0-1BB4BEFC5EE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ryboard"/>
        </a:ext>
      </dgm:extLst>
    </dgm:pt>
    <dgm:pt modelId="{EA334684-E231-4A2A-990D-8890D7F8F337}" type="pres">
      <dgm:prSet presAssocID="{9CA3C01F-F631-4DA7-BDD0-1BB4BEFC5EE6}" presName="spaceRect" presStyleCnt="0"/>
      <dgm:spPr/>
    </dgm:pt>
    <dgm:pt modelId="{C1444269-DA6E-4DB6-8665-2D85C00624ED}" type="pres">
      <dgm:prSet presAssocID="{9CA3C01F-F631-4DA7-BDD0-1BB4BEFC5EE6}" presName="parTx" presStyleLbl="revTx" presStyleIdx="0" presStyleCnt="5">
        <dgm:presLayoutVars>
          <dgm:chMax val="0"/>
          <dgm:chPref val="0"/>
        </dgm:presLayoutVars>
      </dgm:prSet>
      <dgm:spPr/>
    </dgm:pt>
    <dgm:pt modelId="{A968F66D-2090-406C-80D0-2AE60640BAA2}" type="pres">
      <dgm:prSet presAssocID="{309598F8-B627-4F9F-92BD-E607D1101CC0}" presName="sibTrans" presStyleCnt="0"/>
      <dgm:spPr/>
    </dgm:pt>
    <dgm:pt modelId="{7F7EEB82-8645-4B5C-9EB4-CF7F5019685B}" type="pres">
      <dgm:prSet presAssocID="{A95C9791-2D2E-46F8-A531-A6F7997550C2}" presName="compNode" presStyleCnt="0"/>
      <dgm:spPr/>
    </dgm:pt>
    <dgm:pt modelId="{1A0B21A2-83C0-435C-ABC6-6F9E033545C1}" type="pres">
      <dgm:prSet presAssocID="{A95C9791-2D2E-46F8-A531-A6F7997550C2}" presName="bgRect" presStyleLbl="bgShp" presStyleIdx="1" presStyleCnt="5"/>
      <dgm:spPr/>
    </dgm:pt>
    <dgm:pt modelId="{D43FE97E-54B3-4061-9C97-5C997DAAA0DA}" type="pres">
      <dgm:prSet presAssocID="{A95C9791-2D2E-46F8-A531-A6F7997550C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557A57DB-08B7-4059-999E-BC5E1E55E237}" type="pres">
      <dgm:prSet presAssocID="{A95C9791-2D2E-46F8-A531-A6F7997550C2}" presName="spaceRect" presStyleCnt="0"/>
      <dgm:spPr/>
    </dgm:pt>
    <dgm:pt modelId="{907E2DB3-FBCF-4479-83AA-22B40ABB8BB7}" type="pres">
      <dgm:prSet presAssocID="{A95C9791-2D2E-46F8-A531-A6F7997550C2}" presName="parTx" presStyleLbl="revTx" presStyleIdx="1" presStyleCnt="5">
        <dgm:presLayoutVars>
          <dgm:chMax val="0"/>
          <dgm:chPref val="0"/>
        </dgm:presLayoutVars>
      </dgm:prSet>
      <dgm:spPr/>
    </dgm:pt>
    <dgm:pt modelId="{C5ADBA79-2E28-45F8-B783-D555D4D3A0A5}" type="pres">
      <dgm:prSet presAssocID="{DECB6989-C12B-4FAD-B4DA-FD3BC8DE6F63}" presName="sibTrans" presStyleCnt="0"/>
      <dgm:spPr/>
    </dgm:pt>
    <dgm:pt modelId="{D7B84DAA-003D-4BAB-B5AA-4D0258668C2A}" type="pres">
      <dgm:prSet presAssocID="{7B48353D-085C-490B-AF65-B06B6E92221B}" presName="compNode" presStyleCnt="0"/>
      <dgm:spPr/>
    </dgm:pt>
    <dgm:pt modelId="{A85934FA-5F63-40F0-8D22-A2FB17E4C443}" type="pres">
      <dgm:prSet presAssocID="{7B48353D-085C-490B-AF65-B06B6E92221B}" presName="bgRect" presStyleLbl="bgShp" presStyleIdx="2" presStyleCnt="5"/>
      <dgm:spPr/>
    </dgm:pt>
    <dgm:pt modelId="{DA190EA3-5B84-460D-B195-880C2571FDD4}" type="pres">
      <dgm:prSet presAssocID="{7B48353D-085C-490B-AF65-B06B6E92221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B7EE39-2582-432C-A485-B0444BB6CDC9}" type="pres">
      <dgm:prSet presAssocID="{7B48353D-085C-490B-AF65-B06B6E92221B}" presName="spaceRect" presStyleCnt="0"/>
      <dgm:spPr/>
    </dgm:pt>
    <dgm:pt modelId="{92C0F3A1-009F-4833-99C8-2221CE46F57C}" type="pres">
      <dgm:prSet presAssocID="{7B48353D-085C-490B-AF65-B06B6E92221B}" presName="parTx" presStyleLbl="revTx" presStyleIdx="2" presStyleCnt="5">
        <dgm:presLayoutVars>
          <dgm:chMax val="0"/>
          <dgm:chPref val="0"/>
        </dgm:presLayoutVars>
      </dgm:prSet>
      <dgm:spPr/>
    </dgm:pt>
    <dgm:pt modelId="{F1E36168-B54F-4626-B296-D55874963094}" type="pres">
      <dgm:prSet presAssocID="{4E016749-20C9-4F17-B510-C076A607ED5A}" presName="sibTrans" presStyleCnt="0"/>
      <dgm:spPr/>
    </dgm:pt>
    <dgm:pt modelId="{C98A9960-8631-224D-AA94-D5E2885AA9E6}" type="pres">
      <dgm:prSet presAssocID="{D10299F7-9C46-3A4B-862C-9ACA2DC13F94}" presName="compNode" presStyleCnt="0"/>
      <dgm:spPr/>
    </dgm:pt>
    <dgm:pt modelId="{F71E16BE-08CE-1D41-9C13-9335D5E532D2}" type="pres">
      <dgm:prSet presAssocID="{D10299F7-9C46-3A4B-862C-9ACA2DC13F94}" presName="bgRect" presStyleLbl="bgShp" presStyleIdx="3" presStyleCnt="5"/>
      <dgm:spPr/>
    </dgm:pt>
    <dgm:pt modelId="{E5822294-321A-8C4E-8B04-36ACD035C355}" type="pres">
      <dgm:prSet presAssocID="{D10299F7-9C46-3A4B-862C-9ACA2DC13F9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ffee with solid fill"/>
        </a:ext>
      </dgm:extLst>
    </dgm:pt>
    <dgm:pt modelId="{A8FE058F-E73C-0843-A2E9-55E5E192994E}" type="pres">
      <dgm:prSet presAssocID="{D10299F7-9C46-3A4B-862C-9ACA2DC13F94}" presName="spaceRect" presStyleCnt="0"/>
      <dgm:spPr/>
    </dgm:pt>
    <dgm:pt modelId="{141D352E-447C-7847-B3A1-7B95B1339837}" type="pres">
      <dgm:prSet presAssocID="{D10299F7-9C46-3A4B-862C-9ACA2DC13F94}" presName="parTx" presStyleLbl="revTx" presStyleIdx="3" presStyleCnt="5">
        <dgm:presLayoutVars>
          <dgm:chMax val="0"/>
          <dgm:chPref val="0"/>
        </dgm:presLayoutVars>
      </dgm:prSet>
      <dgm:spPr/>
    </dgm:pt>
    <dgm:pt modelId="{9F99E323-E32D-C14A-860F-99765AA55EE6}" type="pres">
      <dgm:prSet presAssocID="{CA011660-0625-994F-8AE5-4DDFDA785015}" presName="sibTrans" presStyleCnt="0"/>
      <dgm:spPr/>
    </dgm:pt>
    <dgm:pt modelId="{008E4468-198E-4BE5-BB47-37ABE76A82EF}" type="pres">
      <dgm:prSet presAssocID="{35CB32CB-AA1C-441F-BD0C-3A1599F5D067}" presName="compNode" presStyleCnt="0"/>
      <dgm:spPr/>
    </dgm:pt>
    <dgm:pt modelId="{16E53F87-D977-4564-BE58-1E687CFF3D6F}" type="pres">
      <dgm:prSet presAssocID="{35CB32CB-AA1C-441F-BD0C-3A1599F5D067}" presName="bgRect" presStyleLbl="bgShp" presStyleIdx="4" presStyleCnt="5"/>
      <dgm:spPr/>
    </dgm:pt>
    <dgm:pt modelId="{0561A643-4902-4FBA-A11A-2AE2ACE0E84F}" type="pres">
      <dgm:prSet presAssocID="{35CB32CB-AA1C-441F-BD0C-3A1599F5D06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0637B765-DE1B-47A6-8DCB-10A4E331C96A}" type="pres">
      <dgm:prSet presAssocID="{35CB32CB-AA1C-441F-BD0C-3A1599F5D067}" presName="spaceRect" presStyleCnt="0"/>
      <dgm:spPr/>
    </dgm:pt>
    <dgm:pt modelId="{32C3E3D5-E9E0-4CC9-8082-F7D7EFC76CD7}" type="pres">
      <dgm:prSet presAssocID="{35CB32CB-AA1C-441F-BD0C-3A1599F5D06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D94B708-D9B0-1742-81E1-75695C46D032}" type="presOf" srcId="{D10299F7-9C46-3A4B-862C-9ACA2DC13F94}" destId="{141D352E-447C-7847-B3A1-7B95B1339837}" srcOrd="0" destOrd="0" presId="urn:microsoft.com/office/officeart/2018/2/layout/IconVerticalSolidList"/>
    <dgm:cxn modelId="{D96E0C18-E73F-418E-9641-7D8CDDD6FB65}" srcId="{6AC7D8FB-D554-474A-86CD-E198A79F27E3}" destId="{9CA3C01F-F631-4DA7-BDD0-1BB4BEFC5EE6}" srcOrd="0" destOrd="0" parTransId="{C1CDCC7E-DFBC-47B1-ADC8-B03A875E4197}" sibTransId="{309598F8-B627-4F9F-92BD-E607D1101CC0}"/>
    <dgm:cxn modelId="{7EA5793D-AC91-419A-A780-A2CD3F5CAC42}" srcId="{6AC7D8FB-D554-474A-86CD-E198A79F27E3}" destId="{35CB32CB-AA1C-441F-BD0C-3A1599F5D067}" srcOrd="4" destOrd="0" parTransId="{F639C64D-8CBB-45EA-8741-AC0B34A2484D}" sibTransId="{9B6C80D1-F9A2-4F8A-968C-99B833C449C4}"/>
    <dgm:cxn modelId="{B189FC52-C030-4FDA-86F0-1D46859966CF}" srcId="{6AC7D8FB-D554-474A-86CD-E198A79F27E3}" destId="{A95C9791-2D2E-46F8-A531-A6F7997550C2}" srcOrd="1" destOrd="0" parTransId="{55F27238-CB39-42C3-9912-6841A353E917}" sibTransId="{DECB6989-C12B-4FAD-B4DA-FD3BC8DE6F63}"/>
    <dgm:cxn modelId="{8994D06F-D93D-4C4A-A72D-B5C2C5B42888}" type="presOf" srcId="{6AC7D8FB-D554-474A-86CD-E198A79F27E3}" destId="{8E78892A-B98E-4139-96FB-D2EF3F21EA01}" srcOrd="0" destOrd="0" presId="urn:microsoft.com/office/officeart/2018/2/layout/IconVerticalSolidList"/>
    <dgm:cxn modelId="{3F304F76-8677-4199-8230-5043FE6855B4}" srcId="{6AC7D8FB-D554-474A-86CD-E198A79F27E3}" destId="{7B48353D-085C-490B-AF65-B06B6E92221B}" srcOrd="2" destOrd="0" parTransId="{3730B64E-B7C6-481F-9BC0-A700F3A35007}" sibTransId="{4E016749-20C9-4F17-B510-C076A607ED5A}"/>
    <dgm:cxn modelId="{C940D4AD-D1B9-4548-810F-C1B48D42D4B7}" srcId="{6AC7D8FB-D554-474A-86CD-E198A79F27E3}" destId="{D10299F7-9C46-3A4B-862C-9ACA2DC13F94}" srcOrd="3" destOrd="0" parTransId="{822759E1-2D95-3942-9339-902123ED48E3}" sibTransId="{CA011660-0625-994F-8AE5-4DDFDA785015}"/>
    <dgm:cxn modelId="{69336AC0-E54B-4D86-BAC0-7DFF6344C94C}" type="presOf" srcId="{7B48353D-085C-490B-AF65-B06B6E92221B}" destId="{92C0F3A1-009F-4833-99C8-2221CE46F57C}" srcOrd="0" destOrd="0" presId="urn:microsoft.com/office/officeart/2018/2/layout/IconVerticalSolidList"/>
    <dgm:cxn modelId="{B7D85ECA-8C00-4112-AF65-55EE46F82A76}" type="presOf" srcId="{9CA3C01F-F631-4DA7-BDD0-1BB4BEFC5EE6}" destId="{C1444269-DA6E-4DB6-8665-2D85C00624ED}" srcOrd="0" destOrd="0" presId="urn:microsoft.com/office/officeart/2018/2/layout/IconVerticalSolidList"/>
    <dgm:cxn modelId="{1A4262D4-C7FC-45C6-815C-DA593BB7A5AE}" type="presOf" srcId="{35CB32CB-AA1C-441F-BD0C-3A1599F5D067}" destId="{32C3E3D5-E9E0-4CC9-8082-F7D7EFC76CD7}" srcOrd="0" destOrd="0" presId="urn:microsoft.com/office/officeart/2018/2/layout/IconVerticalSolidList"/>
    <dgm:cxn modelId="{9FF996F4-E828-4181-A47C-E7C5119F838D}" type="presOf" srcId="{A95C9791-2D2E-46F8-A531-A6F7997550C2}" destId="{907E2DB3-FBCF-4479-83AA-22B40ABB8BB7}" srcOrd="0" destOrd="0" presId="urn:microsoft.com/office/officeart/2018/2/layout/IconVerticalSolidList"/>
    <dgm:cxn modelId="{45D8FF32-DB63-49FE-A0E8-121929781C07}" type="presParOf" srcId="{8E78892A-B98E-4139-96FB-D2EF3F21EA01}" destId="{330C9C53-8590-45F7-8DF5-E69016652934}" srcOrd="0" destOrd="0" presId="urn:microsoft.com/office/officeart/2018/2/layout/IconVerticalSolidList"/>
    <dgm:cxn modelId="{59594921-4B98-4C47-B403-81D1DB669062}" type="presParOf" srcId="{330C9C53-8590-45F7-8DF5-E69016652934}" destId="{FBD384DC-2012-45C0-8E33-7556ABB93A45}" srcOrd="0" destOrd="0" presId="urn:microsoft.com/office/officeart/2018/2/layout/IconVerticalSolidList"/>
    <dgm:cxn modelId="{99D2FFB4-D915-4C01-AE57-86897EFCA32D}" type="presParOf" srcId="{330C9C53-8590-45F7-8DF5-E69016652934}" destId="{FAB1015E-452A-4F6F-BF07-775721FFD0EF}" srcOrd="1" destOrd="0" presId="urn:microsoft.com/office/officeart/2018/2/layout/IconVerticalSolidList"/>
    <dgm:cxn modelId="{841CEAE5-287E-4CEA-9907-BD81D9B4E462}" type="presParOf" srcId="{330C9C53-8590-45F7-8DF5-E69016652934}" destId="{EA334684-E231-4A2A-990D-8890D7F8F337}" srcOrd="2" destOrd="0" presId="urn:microsoft.com/office/officeart/2018/2/layout/IconVerticalSolidList"/>
    <dgm:cxn modelId="{CCB7EF3D-BD58-4B70-9901-75C90E4EBDB4}" type="presParOf" srcId="{330C9C53-8590-45F7-8DF5-E69016652934}" destId="{C1444269-DA6E-4DB6-8665-2D85C00624ED}" srcOrd="3" destOrd="0" presId="urn:microsoft.com/office/officeart/2018/2/layout/IconVerticalSolidList"/>
    <dgm:cxn modelId="{C7A39BAD-B699-4431-A5A1-1E668FD7EF95}" type="presParOf" srcId="{8E78892A-B98E-4139-96FB-D2EF3F21EA01}" destId="{A968F66D-2090-406C-80D0-2AE60640BAA2}" srcOrd="1" destOrd="0" presId="urn:microsoft.com/office/officeart/2018/2/layout/IconVerticalSolidList"/>
    <dgm:cxn modelId="{0B158ABA-BF46-4799-A96E-803120939BA2}" type="presParOf" srcId="{8E78892A-B98E-4139-96FB-D2EF3F21EA01}" destId="{7F7EEB82-8645-4B5C-9EB4-CF7F5019685B}" srcOrd="2" destOrd="0" presId="urn:microsoft.com/office/officeart/2018/2/layout/IconVerticalSolidList"/>
    <dgm:cxn modelId="{607FD508-9CFC-419E-B9DE-D57A87386D8D}" type="presParOf" srcId="{7F7EEB82-8645-4B5C-9EB4-CF7F5019685B}" destId="{1A0B21A2-83C0-435C-ABC6-6F9E033545C1}" srcOrd="0" destOrd="0" presId="urn:microsoft.com/office/officeart/2018/2/layout/IconVerticalSolidList"/>
    <dgm:cxn modelId="{8486C70E-69D3-405C-8883-625A1D108DE2}" type="presParOf" srcId="{7F7EEB82-8645-4B5C-9EB4-CF7F5019685B}" destId="{D43FE97E-54B3-4061-9C97-5C997DAAA0DA}" srcOrd="1" destOrd="0" presId="urn:microsoft.com/office/officeart/2018/2/layout/IconVerticalSolidList"/>
    <dgm:cxn modelId="{8DDF805E-8A58-4915-A7AB-0BFA7B6C8634}" type="presParOf" srcId="{7F7EEB82-8645-4B5C-9EB4-CF7F5019685B}" destId="{557A57DB-08B7-4059-999E-BC5E1E55E237}" srcOrd="2" destOrd="0" presId="urn:microsoft.com/office/officeart/2018/2/layout/IconVerticalSolidList"/>
    <dgm:cxn modelId="{EE517341-CAA8-4356-9332-96D0ED941127}" type="presParOf" srcId="{7F7EEB82-8645-4B5C-9EB4-CF7F5019685B}" destId="{907E2DB3-FBCF-4479-83AA-22B40ABB8BB7}" srcOrd="3" destOrd="0" presId="urn:microsoft.com/office/officeart/2018/2/layout/IconVerticalSolidList"/>
    <dgm:cxn modelId="{ED6AA967-256E-4E1C-8CB2-8765126BEC1A}" type="presParOf" srcId="{8E78892A-B98E-4139-96FB-D2EF3F21EA01}" destId="{C5ADBA79-2E28-45F8-B783-D555D4D3A0A5}" srcOrd="3" destOrd="0" presId="urn:microsoft.com/office/officeart/2018/2/layout/IconVerticalSolidList"/>
    <dgm:cxn modelId="{DFAAF040-ABA8-43C5-B8A2-7588F3C1A09F}" type="presParOf" srcId="{8E78892A-B98E-4139-96FB-D2EF3F21EA01}" destId="{D7B84DAA-003D-4BAB-B5AA-4D0258668C2A}" srcOrd="4" destOrd="0" presId="urn:microsoft.com/office/officeart/2018/2/layout/IconVerticalSolidList"/>
    <dgm:cxn modelId="{05247644-FF44-4F43-B4C7-C4D964E86C67}" type="presParOf" srcId="{D7B84DAA-003D-4BAB-B5AA-4D0258668C2A}" destId="{A85934FA-5F63-40F0-8D22-A2FB17E4C443}" srcOrd="0" destOrd="0" presId="urn:microsoft.com/office/officeart/2018/2/layout/IconVerticalSolidList"/>
    <dgm:cxn modelId="{90BFFE47-742B-41EE-8BA1-35094FBC1FD7}" type="presParOf" srcId="{D7B84DAA-003D-4BAB-B5AA-4D0258668C2A}" destId="{DA190EA3-5B84-460D-B195-880C2571FDD4}" srcOrd="1" destOrd="0" presId="urn:microsoft.com/office/officeart/2018/2/layout/IconVerticalSolidList"/>
    <dgm:cxn modelId="{E8226AD7-9092-479C-AC4A-CEB757C9FED3}" type="presParOf" srcId="{D7B84DAA-003D-4BAB-B5AA-4D0258668C2A}" destId="{3EB7EE39-2582-432C-A485-B0444BB6CDC9}" srcOrd="2" destOrd="0" presId="urn:microsoft.com/office/officeart/2018/2/layout/IconVerticalSolidList"/>
    <dgm:cxn modelId="{909E9C16-8990-4966-8149-C3B4659A5A9A}" type="presParOf" srcId="{D7B84DAA-003D-4BAB-B5AA-4D0258668C2A}" destId="{92C0F3A1-009F-4833-99C8-2221CE46F57C}" srcOrd="3" destOrd="0" presId="urn:microsoft.com/office/officeart/2018/2/layout/IconVerticalSolidList"/>
    <dgm:cxn modelId="{0B4554CA-EE9A-4CB8-A200-844F380A6FC8}" type="presParOf" srcId="{8E78892A-B98E-4139-96FB-D2EF3F21EA01}" destId="{F1E36168-B54F-4626-B296-D55874963094}" srcOrd="5" destOrd="0" presId="urn:microsoft.com/office/officeart/2018/2/layout/IconVerticalSolidList"/>
    <dgm:cxn modelId="{A7342AA0-967E-B84F-892B-0030A273FED0}" type="presParOf" srcId="{8E78892A-B98E-4139-96FB-D2EF3F21EA01}" destId="{C98A9960-8631-224D-AA94-D5E2885AA9E6}" srcOrd="6" destOrd="0" presId="urn:microsoft.com/office/officeart/2018/2/layout/IconVerticalSolidList"/>
    <dgm:cxn modelId="{98F6507F-B675-194F-BE52-B99AC8311EC3}" type="presParOf" srcId="{C98A9960-8631-224D-AA94-D5E2885AA9E6}" destId="{F71E16BE-08CE-1D41-9C13-9335D5E532D2}" srcOrd="0" destOrd="0" presId="urn:microsoft.com/office/officeart/2018/2/layout/IconVerticalSolidList"/>
    <dgm:cxn modelId="{89FEBC83-8644-C342-839A-453A455C4807}" type="presParOf" srcId="{C98A9960-8631-224D-AA94-D5E2885AA9E6}" destId="{E5822294-321A-8C4E-8B04-36ACD035C355}" srcOrd="1" destOrd="0" presId="urn:microsoft.com/office/officeart/2018/2/layout/IconVerticalSolidList"/>
    <dgm:cxn modelId="{F9C3D77F-ACCE-C042-9DD5-14DCF8D1AD1E}" type="presParOf" srcId="{C98A9960-8631-224D-AA94-D5E2885AA9E6}" destId="{A8FE058F-E73C-0843-A2E9-55E5E192994E}" srcOrd="2" destOrd="0" presId="urn:microsoft.com/office/officeart/2018/2/layout/IconVerticalSolidList"/>
    <dgm:cxn modelId="{DF898EF5-1206-D447-94BD-3872C1D2A26C}" type="presParOf" srcId="{C98A9960-8631-224D-AA94-D5E2885AA9E6}" destId="{141D352E-447C-7847-B3A1-7B95B1339837}" srcOrd="3" destOrd="0" presId="urn:microsoft.com/office/officeart/2018/2/layout/IconVerticalSolidList"/>
    <dgm:cxn modelId="{DB0A9CA0-FDBD-D84F-8C17-B3125DEB0351}" type="presParOf" srcId="{8E78892A-B98E-4139-96FB-D2EF3F21EA01}" destId="{9F99E323-E32D-C14A-860F-99765AA55EE6}" srcOrd="7" destOrd="0" presId="urn:microsoft.com/office/officeart/2018/2/layout/IconVerticalSolidList"/>
    <dgm:cxn modelId="{081F3C25-9362-411D-B889-5B3E086B391C}" type="presParOf" srcId="{8E78892A-B98E-4139-96FB-D2EF3F21EA01}" destId="{008E4468-198E-4BE5-BB47-37ABE76A82EF}" srcOrd="8" destOrd="0" presId="urn:microsoft.com/office/officeart/2018/2/layout/IconVerticalSolidList"/>
    <dgm:cxn modelId="{A1774D61-8539-42BC-A0B6-01467FF861A1}" type="presParOf" srcId="{008E4468-198E-4BE5-BB47-37ABE76A82EF}" destId="{16E53F87-D977-4564-BE58-1E687CFF3D6F}" srcOrd="0" destOrd="0" presId="urn:microsoft.com/office/officeart/2018/2/layout/IconVerticalSolidList"/>
    <dgm:cxn modelId="{566430F8-449F-488D-93C7-07767DBFD34D}" type="presParOf" srcId="{008E4468-198E-4BE5-BB47-37ABE76A82EF}" destId="{0561A643-4902-4FBA-A11A-2AE2ACE0E84F}" srcOrd="1" destOrd="0" presId="urn:microsoft.com/office/officeart/2018/2/layout/IconVerticalSolidList"/>
    <dgm:cxn modelId="{0A879A2D-8CDD-486C-9BD4-3B7FBB8183D8}" type="presParOf" srcId="{008E4468-198E-4BE5-BB47-37ABE76A82EF}" destId="{0637B765-DE1B-47A6-8DCB-10A4E331C96A}" srcOrd="2" destOrd="0" presId="urn:microsoft.com/office/officeart/2018/2/layout/IconVerticalSolidList"/>
    <dgm:cxn modelId="{D36B36DC-C6A7-4DC2-9E9D-B8E6AC661DA6}" type="presParOf" srcId="{008E4468-198E-4BE5-BB47-37ABE76A82EF}" destId="{32C3E3D5-E9E0-4CC9-8082-F7D7EFC76C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D384DC-2012-45C0-8E33-7556ABB93A45}">
      <dsp:nvSpPr>
        <dsp:cNvPr id="0" name=""/>
        <dsp:cNvSpPr/>
      </dsp:nvSpPr>
      <dsp:spPr>
        <a:xfrm>
          <a:off x="0" y="3426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1015E-452A-4F6F-BF07-775721FFD0EF}">
      <dsp:nvSpPr>
        <dsp:cNvPr id="0" name=""/>
        <dsp:cNvSpPr/>
      </dsp:nvSpPr>
      <dsp:spPr>
        <a:xfrm>
          <a:off x="220795" y="167654"/>
          <a:ext cx="401445" cy="4014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44269-DA6E-4DB6-8665-2D85C00624ED}">
      <dsp:nvSpPr>
        <dsp:cNvPr id="0" name=""/>
        <dsp:cNvSpPr/>
      </dsp:nvSpPr>
      <dsp:spPr>
        <a:xfrm>
          <a:off x="843036" y="3426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Objectives (10 Minutes)</a:t>
          </a:r>
          <a:endParaRPr lang="en-US" sz="1600" kern="1200" dirty="0"/>
        </a:p>
      </dsp:txBody>
      <dsp:txXfrm>
        <a:off x="843036" y="3426"/>
        <a:ext cx="3939571" cy="729901"/>
      </dsp:txXfrm>
    </dsp:sp>
    <dsp:sp modelId="{1A0B21A2-83C0-435C-ABC6-6F9E033545C1}">
      <dsp:nvSpPr>
        <dsp:cNvPr id="0" name=""/>
        <dsp:cNvSpPr/>
      </dsp:nvSpPr>
      <dsp:spPr>
        <a:xfrm>
          <a:off x="0" y="91580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3FE97E-54B3-4061-9C97-5C997DAAA0DA}">
      <dsp:nvSpPr>
        <dsp:cNvPr id="0" name=""/>
        <dsp:cNvSpPr/>
      </dsp:nvSpPr>
      <dsp:spPr>
        <a:xfrm>
          <a:off x="220795" y="1080031"/>
          <a:ext cx="401445" cy="4014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7E2DB3-FBCF-4479-83AA-22B40ABB8BB7}">
      <dsp:nvSpPr>
        <dsp:cNvPr id="0" name=""/>
        <dsp:cNvSpPr/>
      </dsp:nvSpPr>
      <dsp:spPr>
        <a:xfrm>
          <a:off x="843036" y="91580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My Background (10 Minutes)</a:t>
          </a:r>
          <a:endParaRPr lang="en-US" sz="1600" kern="1200" dirty="0"/>
        </a:p>
      </dsp:txBody>
      <dsp:txXfrm>
        <a:off x="843036" y="915803"/>
        <a:ext cx="3939571" cy="729901"/>
      </dsp:txXfrm>
    </dsp:sp>
    <dsp:sp modelId="{A85934FA-5F63-40F0-8D22-A2FB17E4C443}">
      <dsp:nvSpPr>
        <dsp:cNvPr id="0" name=""/>
        <dsp:cNvSpPr/>
      </dsp:nvSpPr>
      <dsp:spPr>
        <a:xfrm>
          <a:off x="0" y="1828180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90EA3-5B84-460D-B195-880C2571FDD4}">
      <dsp:nvSpPr>
        <dsp:cNvPr id="0" name=""/>
        <dsp:cNvSpPr/>
      </dsp:nvSpPr>
      <dsp:spPr>
        <a:xfrm>
          <a:off x="220795" y="1992408"/>
          <a:ext cx="401445" cy="4014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C0F3A1-009F-4833-99C8-2221CE46F57C}">
      <dsp:nvSpPr>
        <dsp:cNvPr id="0" name=""/>
        <dsp:cNvSpPr/>
      </dsp:nvSpPr>
      <dsp:spPr>
        <a:xfrm>
          <a:off x="843036" y="1828180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Principles of GIS (30 Minutes)</a:t>
          </a:r>
          <a:endParaRPr lang="en-US" sz="1600" kern="1200" dirty="0"/>
        </a:p>
      </dsp:txBody>
      <dsp:txXfrm>
        <a:off x="843036" y="1828180"/>
        <a:ext cx="3939571" cy="729901"/>
      </dsp:txXfrm>
    </dsp:sp>
    <dsp:sp modelId="{F71E16BE-08CE-1D41-9C13-9335D5E532D2}">
      <dsp:nvSpPr>
        <dsp:cNvPr id="0" name=""/>
        <dsp:cNvSpPr/>
      </dsp:nvSpPr>
      <dsp:spPr>
        <a:xfrm>
          <a:off x="0" y="2740557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822294-321A-8C4E-8B04-36ACD035C355}">
      <dsp:nvSpPr>
        <dsp:cNvPr id="0" name=""/>
        <dsp:cNvSpPr/>
      </dsp:nvSpPr>
      <dsp:spPr>
        <a:xfrm>
          <a:off x="220795" y="2904784"/>
          <a:ext cx="401445" cy="4014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1D352E-447C-7847-B3A1-7B95B1339837}">
      <dsp:nvSpPr>
        <dsp:cNvPr id="0" name=""/>
        <dsp:cNvSpPr/>
      </dsp:nvSpPr>
      <dsp:spPr>
        <a:xfrm>
          <a:off x="843036" y="2740557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Break + Q&amp;A (10 Minutes)</a:t>
          </a:r>
        </a:p>
      </dsp:txBody>
      <dsp:txXfrm>
        <a:off x="843036" y="2740557"/>
        <a:ext cx="3939571" cy="729901"/>
      </dsp:txXfrm>
    </dsp:sp>
    <dsp:sp modelId="{16E53F87-D977-4564-BE58-1E687CFF3D6F}">
      <dsp:nvSpPr>
        <dsp:cNvPr id="0" name=""/>
        <dsp:cNvSpPr/>
      </dsp:nvSpPr>
      <dsp:spPr>
        <a:xfrm>
          <a:off x="0" y="3652933"/>
          <a:ext cx="4782608" cy="72990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61A643-4902-4FBA-A11A-2AE2ACE0E84F}">
      <dsp:nvSpPr>
        <dsp:cNvPr id="0" name=""/>
        <dsp:cNvSpPr/>
      </dsp:nvSpPr>
      <dsp:spPr>
        <a:xfrm>
          <a:off x="220795" y="3817161"/>
          <a:ext cx="401445" cy="4014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397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C3E3D5-E9E0-4CC9-8082-F7D7EFC76CD7}">
      <dsp:nvSpPr>
        <dsp:cNvPr id="0" name=""/>
        <dsp:cNvSpPr/>
      </dsp:nvSpPr>
      <dsp:spPr>
        <a:xfrm>
          <a:off x="843036" y="3652933"/>
          <a:ext cx="3939571" cy="729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248" tIns="77248" rIns="77248" bIns="7724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Whirlwind Intro to QGIS 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baseline="0" dirty="0"/>
            <a:t>(30-60 Minutes)</a:t>
          </a:r>
          <a:endParaRPr lang="en-US" sz="1600" kern="1200" dirty="0"/>
        </a:p>
      </dsp:txBody>
      <dsp:txXfrm>
        <a:off x="843036" y="3652933"/>
        <a:ext cx="3939571" cy="72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76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0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3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081E0C3-1731-D345-8129-B58754451913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9959340" y="4198937"/>
            <a:ext cx="3581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9D860CD-5EE8-C746-A2B4-022EC9CF8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A7BA60C-CAE8-4D47-A293-E775DF918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728FF1-E7E8-F348-9DF4-0E31522E0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58116F-31CC-8B4A-B160-7C8508711A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98B3597-D16B-ED42-BE38-A7CB26D067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355F4AE-2102-B049-BF66-5990224E998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BCEC403-26E1-EE48-861D-F3778E0EA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54ABBF-A5B6-9B41-B50D-C8D942C83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FD3CE3F-13B5-A048-819A-DC65251B4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F1227E-3254-624F-8A56-963167963B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84F250-124D-F240-BA98-7CC4462CF4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VMSG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db38/gis-for-geoscientist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kBUg57SAoxVz6x7G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gHD5hzu45MEB7Z7G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315854"/>
            <a:ext cx="10485818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Part II GIS Module: Lecture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0B4D3C-A3F6-9849-945D-3140E5E1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28" y="-18288"/>
            <a:ext cx="10872000" cy="52020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67F5D5F-CA13-3F43-AF2E-1DF071E90ECF}"/>
              </a:ext>
            </a:extLst>
          </p:cNvPr>
          <p:cNvSpPr txBox="1">
            <a:spLocks/>
          </p:cNvSpPr>
          <p:nvPr/>
        </p:nvSpPr>
        <p:spPr>
          <a:xfrm>
            <a:off x="475272" y="4779278"/>
            <a:ext cx="9747821" cy="536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200" kern="1200" spc="1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Image Credit: Patrick Kennelly, Montana Bureau of Mines and Geology</a:t>
            </a:r>
          </a:p>
        </p:txBody>
      </p:sp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FD27-77E5-B349-A04A-B2611BD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goals over the next few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573E-B2E3-714A-82DE-9CDD6C888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786063"/>
            <a:ext cx="8595360" cy="339407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Highlight what GIS can do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Outline the key principles of a geographic information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Providing a fully guided GIS workflow template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Identify key areas where GIS can hep you with your research/career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1FF20-B567-AA44-8973-514FDD592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91C48-71BA-0644-88B4-B531BD37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6ABD1CC-7981-404F-8299-165BA41CB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2184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6DE9E-2563-A145-8584-2F40A25C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take nothing else away from this course….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1C748-7366-BE41-B580-2FE6D85F1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0"/>
            <a:ext cx="8595360" cy="4937125"/>
          </a:xfrm>
        </p:spPr>
        <p:txBody>
          <a:bodyPr>
            <a:normAutofit/>
          </a:bodyPr>
          <a:lstStyle/>
          <a:p>
            <a:r>
              <a:rPr lang="en-US" sz="2400" dirty="0"/>
              <a:t>GIS is a helpful tool in your workflow if you have data with a spatial dimension</a:t>
            </a:r>
          </a:p>
          <a:p>
            <a:r>
              <a:rPr lang="en-US" sz="2400" dirty="0"/>
              <a:t>GIS software lets you store, collect, analyze, and share data</a:t>
            </a:r>
          </a:p>
          <a:p>
            <a:r>
              <a:rPr lang="en-US" sz="2400" dirty="0"/>
              <a:t>Modern GIS platforms like ArcMap and QGIS are all around workhorses – essential to tasks like spatial modeling, database management, cartography, geodesy, data visualization, hazard mitigation, and story telling</a:t>
            </a:r>
          </a:p>
          <a:p>
            <a:r>
              <a:rPr lang="en-US" sz="2400" dirty="0"/>
              <a:t>Learning the capabilities of GIS is acquired from repeated trial and error with the hundreds of built-in tools</a:t>
            </a:r>
          </a:p>
          <a:p>
            <a:r>
              <a:rPr lang="en-US" sz="2400" u="sng" dirty="0"/>
              <a:t>Studies should be designed with the GIS end user in mind!!!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84B9-6B83-F345-BB78-79EDFC05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95C52-F2A7-E046-81A9-2FF3434DF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C81F2D-19B4-9345-A567-2C55640E2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38599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0B51-B523-DB42-86EE-759D3FC6F246}"/>
              </a:ext>
            </a:extLst>
          </p:cNvPr>
          <p:cNvSpPr>
            <a:spLocks noGrp="1"/>
          </p:cNvSpPr>
          <p:nvPr>
            <p:ph type="title"/>
          </p:nvPr>
        </p:nvSpPr>
        <p:spPr>
          <a:ln w="38100">
            <a:noFill/>
          </a:ln>
        </p:spPr>
        <p:txBody>
          <a:bodyPr/>
          <a:lstStyle/>
          <a:p>
            <a:r>
              <a:rPr lang="en-US" dirty="0"/>
              <a:t>My Background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10D97-AA33-5F4E-9FE6-3E3DB218B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057399"/>
            <a:ext cx="3338703" cy="4227385"/>
          </a:xfrm>
        </p:spPr>
        <p:txBody>
          <a:bodyPr>
            <a:normAutofit/>
          </a:bodyPr>
          <a:lstStyle/>
          <a:p>
            <a:r>
              <a:rPr lang="en-US" i="1" dirty="0"/>
              <a:t>Past:</a:t>
            </a:r>
            <a:r>
              <a:rPr lang="en-US" dirty="0"/>
              <a:t> B.S. Geoscience (Honors), Drexel University, USA</a:t>
            </a:r>
          </a:p>
          <a:p>
            <a:r>
              <a:rPr lang="en-US" i="1" dirty="0"/>
              <a:t>Current:</a:t>
            </a:r>
            <a:r>
              <a:rPr lang="en-US" dirty="0"/>
              <a:t> PhD Earth Science, Cambridge, UK</a:t>
            </a:r>
          </a:p>
          <a:p>
            <a:r>
              <a:rPr lang="en-US" i="1" dirty="0"/>
              <a:t>Specialty Areas: </a:t>
            </a:r>
            <a:r>
              <a:rPr lang="en-US" dirty="0"/>
              <a:t>Volcanology, Igneous Geochemistry</a:t>
            </a:r>
          </a:p>
          <a:p>
            <a:r>
              <a:rPr lang="en-US" i="1" dirty="0"/>
              <a:t>GIS Experience:</a:t>
            </a:r>
          </a:p>
          <a:p>
            <a:r>
              <a:rPr lang="en-US" dirty="0"/>
              <a:t>August 2014 - Present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4CC26-0A0F-5646-836E-8BA4C5B0C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A905-4F29-6E4E-9724-FDD60017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FE8374F-6593-984E-8C7D-85C005B435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4" b="13190"/>
          <a:stretch/>
        </p:blipFill>
        <p:spPr>
          <a:xfrm>
            <a:off x="5010150" y="2057400"/>
            <a:ext cx="2971800" cy="4227385"/>
          </a:xfrm>
          <a:prstGeom prst="rect">
            <a:avLst/>
          </a:prstGeom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564D9A7-C0D1-BF46-89EE-E52019659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718" t="15108" r="-1122" b="41018"/>
          <a:stretch/>
        </p:blipFill>
        <p:spPr>
          <a:xfrm>
            <a:off x="8981870" y="758952"/>
            <a:ext cx="2004646" cy="548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48FC32-1A9A-244D-AE15-799D2C2C9DA9}"/>
              </a:ext>
            </a:extLst>
          </p:cNvPr>
          <p:cNvSpPr/>
          <p:nvPr/>
        </p:nvSpPr>
        <p:spPr>
          <a:xfrm>
            <a:off x="7186613" y="2600325"/>
            <a:ext cx="795337" cy="2200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5DDFB5-73AA-0E4F-B2D2-9CDE85DC980C}"/>
              </a:ext>
            </a:extLst>
          </p:cNvPr>
          <p:cNvCxnSpPr>
            <a:cxnSpLocks/>
          </p:cNvCxnSpPr>
          <p:nvPr/>
        </p:nvCxnSpPr>
        <p:spPr>
          <a:xfrm flipV="1">
            <a:off x="7981950" y="758952"/>
            <a:ext cx="999920" cy="18413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B736A7-6A29-E84F-9938-E9C65BC297B6}"/>
              </a:ext>
            </a:extLst>
          </p:cNvPr>
          <p:cNvCxnSpPr>
            <a:cxnSpLocks/>
          </p:cNvCxnSpPr>
          <p:nvPr/>
        </p:nvCxnSpPr>
        <p:spPr>
          <a:xfrm>
            <a:off x="7981950" y="4766310"/>
            <a:ext cx="999920" cy="140589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6589E0-698F-2047-9C5E-8EC8E28DD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59794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8CAD-4EB4-8B42-9E57-234410CB6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11" y="2855915"/>
            <a:ext cx="5278774" cy="733423"/>
          </a:xfrm>
        </p:spPr>
        <p:txBody>
          <a:bodyPr>
            <a:normAutofit/>
          </a:bodyPr>
          <a:lstStyle/>
          <a:p>
            <a:r>
              <a:rPr lang="en-US" sz="1800" dirty="0"/>
              <a:t>(Above) September 2018 to Present: Metals in Magmas </a:t>
            </a:r>
            <a:br>
              <a:rPr lang="en-US" sz="1800" dirty="0"/>
            </a:br>
            <a:r>
              <a:rPr lang="en-US" sz="1800" dirty="0"/>
              <a:t>Field Campaign, Java, Indonesia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C02AF-83F2-CF41-80A9-0D453528F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46529-30A3-364D-A030-C2DC7662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A picture containing food&#10;&#10;Description automatically generated">
            <a:extLst>
              <a:ext uri="{FF2B5EF4-FFF2-40B4-BE49-F238E27FC236}">
                <a16:creationId xmlns:a16="http://schemas.microsoft.com/office/drawing/2014/main" id="{AF6D844E-BE69-BF42-9076-5D944E97A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2" r="28863" b="12223"/>
          <a:stretch/>
        </p:blipFill>
        <p:spPr>
          <a:xfrm>
            <a:off x="7963252" y="2787332"/>
            <a:ext cx="3211342" cy="3978593"/>
          </a:xfrm>
          <a:prstGeom prst="rect">
            <a:avLst/>
          </a:prstGeom>
        </p:spPr>
      </p:pic>
      <p:pic>
        <p:nvPicPr>
          <p:cNvPr id="9" name="Picture 8" descr="A large map&#10;&#10;Description automatically generated">
            <a:extLst>
              <a:ext uri="{FF2B5EF4-FFF2-40B4-BE49-F238E27FC236}">
                <a16:creationId xmlns:a16="http://schemas.microsoft.com/office/drawing/2014/main" id="{EDB5F1AE-8735-9C4F-9E4C-FA29E0952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11" y="228600"/>
            <a:ext cx="3911600" cy="2768600"/>
          </a:xfrm>
          <a:prstGeom prst="rect">
            <a:avLst/>
          </a:prstGeom>
        </p:spPr>
      </p:pic>
      <p:pic>
        <p:nvPicPr>
          <p:cNvPr id="11" name="Picture 10" descr="A picture containing swimming, surfing, blue, remote&#10;&#10;Description automatically generated">
            <a:extLst>
              <a:ext uri="{FF2B5EF4-FFF2-40B4-BE49-F238E27FC236}">
                <a16:creationId xmlns:a16="http://schemas.microsoft.com/office/drawing/2014/main" id="{14B5D61A-B6ED-594C-851B-6B6A2E726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9711" y="3589338"/>
            <a:ext cx="4053416" cy="3040062"/>
          </a:xfrm>
          <a:prstGeom prst="rect">
            <a:avLst/>
          </a:prstGeom>
        </p:spPr>
      </p:pic>
      <p:pic>
        <p:nvPicPr>
          <p:cNvPr id="13" name="Picture 12" descr="A picture containing animal, man&#10;&#10;Description automatically generated">
            <a:extLst>
              <a:ext uri="{FF2B5EF4-FFF2-40B4-BE49-F238E27FC236}">
                <a16:creationId xmlns:a16="http://schemas.microsoft.com/office/drawing/2014/main" id="{B747F0DC-4FAC-D64A-BCB8-1FE6DA03D3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21" t="5334" r="18327" b="5834"/>
          <a:stretch/>
        </p:blipFill>
        <p:spPr>
          <a:xfrm>
            <a:off x="4946564" y="538954"/>
            <a:ext cx="5278774" cy="2199698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4FEBFCF-2E52-F64A-99C9-7495577A593A}"/>
              </a:ext>
            </a:extLst>
          </p:cNvPr>
          <p:cNvSpPr txBox="1">
            <a:spLocks/>
          </p:cNvSpPr>
          <p:nvPr/>
        </p:nvSpPr>
        <p:spPr>
          <a:xfrm>
            <a:off x="496795" y="3675835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May 2017 to August 2017: Deformation modeling with NOAA; Seafloor volcano Axial Seamount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AA0285-5E68-3845-BA9C-297D55077D5F}"/>
              </a:ext>
            </a:extLst>
          </p:cNvPr>
          <p:cNvSpPr txBox="1">
            <a:spLocks/>
          </p:cNvSpPr>
          <p:nvPr/>
        </p:nvSpPr>
        <p:spPr>
          <a:xfrm>
            <a:off x="4294479" y="257968"/>
            <a:ext cx="4717307" cy="12842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/>
              <a:t>(Below + Right) January 2016 to Present: Senior Project - Volume of Deccan Traps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E296486-185D-0442-B77F-CAE298E4F322}"/>
              </a:ext>
            </a:extLst>
          </p:cNvPr>
          <p:cNvSpPr txBox="1">
            <a:spLocks/>
          </p:cNvSpPr>
          <p:nvPr/>
        </p:nvSpPr>
        <p:spPr>
          <a:xfrm>
            <a:off x="6320336" y="3406774"/>
            <a:ext cx="1642916" cy="3040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(Right) August 2019 to Present): </a:t>
            </a:r>
            <a:r>
              <a:rPr lang="en-US" sz="1800" dirty="0" err="1"/>
              <a:t>ArcMetals</a:t>
            </a:r>
            <a:r>
              <a:rPr lang="en-US" sz="1800" dirty="0"/>
              <a:t> Global Arc Chemistry Database. Preprint is out!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F9D5F-5F72-C544-ABDF-D2A7EB69D3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20073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D75F-F118-E64B-B01F-DC94CE1C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296F5-6D6B-0246-9A14-8465F67C3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ym typeface="Wingdings" pitchFamily="2" charset="2"/>
              </a:rPr>
              <a:t>Organization Projections  Data Types  Errors  Layout  Software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47BAA-23DC-294A-81AA-E05F69528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88C5C-F005-1640-B2B5-86A76E70A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DD20735-DCC3-AA47-A1A9-87C57E428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934836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37EC0-3629-894B-BA09-71CBC41CE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3A8F4-EF43-3C40-81D4-44A813BD4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GIS data is diffuse, found in about 1000 different repositories</a:t>
            </a:r>
          </a:p>
          <a:p>
            <a:pPr lvl="1"/>
            <a:r>
              <a:rPr lang="en-US" dirty="0"/>
              <a:t>Governmental</a:t>
            </a:r>
          </a:p>
          <a:p>
            <a:pPr lvl="1"/>
            <a:r>
              <a:rPr lang="en-US" dirty="0"/>
              <a:t>Nonprofit</a:t>
            </a:r>
          </a:p>
          <a:p>
            <a:pPr lvl="1"/>
            <a:r>
              <a:rPr lang="en-US" dirty="0"/>
              <a:t>Educational</a:t>
            </a:r>
          </a:p>
          <a:p>
            <a:pPr lvl="1"/>
            <a:r>
              <a:rPr lang="en-US" dirty="0"/>
              <a:t>Research</a:t>
            </a:r>
          </a:p>
          <a:p>
            <a:pPr lvl="2"/>
            <a:r>
              <a:rPr lang="en-US" dirty="0"/>
              <a:t>Individual papers</a:t>
            </a:r>
          </a:p>
          <a:p>
            <a:pPr lvl="2"/>
            <a:r>
              <a:rPr lang="en-US" dirty="0"/>
              <a:t>Consortiums</a:t>
            </a:r>
          </a:p>
          <a:p>
            <a:pPr lvl="1"/>
            <a:r>
              <a:rPr lang="en-US" dirty="0"/>
              <a:t>Private</a:t>
            </a:r>
          </a:p>
          <a:p>
            <a:r>
              <a:rPr lang="en-US" dirty="0"/>
              <a:t>File structure complex – one elevation dataset may have 6+ individual files, that all get compiled upon use in software</a:t>
            </a:r>
          </a:p>
          <a:p>
            <a:r>
              <a:rPr lang="en-US" dirty="0"/>
              <a:t>File size can be massive: my master elevation dataset for Western India is several gigabytes!</a:t>
            </a:r>
          </a:p>
          <a:p>
            <a:r>
              <a:rPr lang="en-US" dirty="0"/>
              <a:t>In a GIS software, proliferation of “layers” mandates good naming schemes, efficient data storage, and logical file structure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22D85-FABE-CA4F-85EA-3465C71BF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5BBE7-2D65-8E40-A524-C16DFC16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4B09C39-FE6F-5143-9B91-571263F2E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9337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br>
              <a:rPr lang="en-US" dirty="0"/>
            </a:br>
            <a:r>
              <a:rPr lang="en-US" b="1" u="sng" dirty="0"/>
              <a:t>“Rules of GIS”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#1: Pick a naming scheme, file structure, data format that suits you. Keep it consistent and document every choice you make throughout a project!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C5F9ED1-777F-E542-9128-0F2837D24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7525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5C97A-35C9-0C47-A398-09F734C8F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Coordinates &amp; Projections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BFF6-5E87-854D-B2F3-DF25634C9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1872" y="1828800"/>
            <a:ext cx="9345168" cy="4351337"/>
          </a:xfrm>
        </p:spPr>
        <p:txBody>
          <a:bodyPr>
            <a:normAutofit/>
          </a:bodyPr>
          <a:lstStyle/>
          <a:p>
            <a:r>
              <a:rPr lang="en-US" dirty="0"/>
              <a:t>We use coordinates to define the “where” on a map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Easting and Northing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X and Y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Latitude and Longitude</a:t>
            </a:r>
          </a:p>
          <a:p>
            <a:r>
              <a:rPr lang="en-US" dirty="0"/>
              <a:t>However, defining where something is may not be straightforward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Maps are a flat surface, and the earth is 3D. There is inherently distortion converting coordinates from 3D to 2D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Need to consider that the Earth is not a sphere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Error in spatial measurements</a:t>
            </a:r>
          </a:p>
          <a:p>
            <a:pPr lvl="1"/>
            <a:r>
              <a:rPr lang="en-US" sz="1800" dirty="0">
                <a:solidFill>
                  <a:schemeClr val="tx1"/>
                </a:solidFill>
              </a:rPr>
              <a:t>Physical location of an object changes through time</a:t>
            </a:r>
          </a:p>
          <a:p>
            <a:pPr lvl="1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FB9C-68CA-5043-86C4-C9E86D68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10/29/21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D7DF-8F06-3B4D-9D55-0BB624E8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87C6E8-F17D-074C-8C71-5DABCB78E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984245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48F98-41F8-4845-AC11-F9F315869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53DA2C5A-281B-2149-83BA-610A6628C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752" y="8212"/>
            <a:ext cx="6358128" cy="68497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BF7936-51A2-1143-86A8-14D6B5D48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B2FB8-905E-6A45-8885-61C5A82F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A305C0-6D48-314B-B04A-DB41D4B139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69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Rule #2 : Known your coordinate system and make every layer in a project use the same system. </a:t>
            </a:r>
            <a:r>
              <a:rPr lang="en-US" i="1" dirty="0"/>
              <a:t>This needs to be done prior to any analysis!!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BDE871-46EE-4941-9E5E-96A153271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4533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Course Outline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371600"/>
            <a:ext cx="8595360" cy="5486400"/>
          </a:xfrm>
        </p:spPr>
        <p:txBody>
          <a:bodyPr>
            <a:normAutofit/>
          </a:bodyPr>
          <a:lstStyle/>
          <a:p>
            <a:r>
              <a:rPr lang="en-US" b="1" dirty="0"/>
              <a:t>Friday October 29</a:t>
            </a:r>
            <a:r>
              <a:rPr lang="en-US" b="1" baseline="30000" dirty="0"/>
              <a:t>th</a:t>
            </a:r>
            <a:r>
              <a:rPr lang="en-US" b="1" dirty="0"/>
              <a:t>:– Principles for using GIS in the Geosciences</a:t>
            </a:r>
          </a:p>
          <a:p>
            <a:pPr lvl="1"/>
            <a:r>
              <a:rPr lang="en-US" dirty="0"/>
              <a:t>Course Objectives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Tour of the Interface</a:t>
            </a:r>
          </a:p>
          <a:p>
            <a:r>
              <a:rPr lang="en-US" b="1" dirty="0"/>
              <a:t>Friday November 5</a:t>
            </a:r>
            <a:r>
              <a:rPr lang="en-US" b="1" baseline="30000" dirty="0"/>
              <a:t>th</a:t>
            </a:r>
            <a:r>
              <a:rPr lang="en-US" dirty="0"/>
              <a:t>: Beginner GIS Exercises</a:t>
            </a:r>
          </a:p>
          <a:p>
            <a:pPr lvl="1"/>
            <a:r>
              <a:rPr lang="en-US" dirty="0"/>
              <a:t>Guagua Pichincha Hazard Assessment</a:t>
            </a:r>
          </a:p>
          <a:p>
            <a:pPr lvl="1"/>
            <a:r>
              <a:rPr lang="en-US" dirty="0"/>
              <a:t>Projections + Data Types</a:t>
            </a:r>
          </a:p>
          <a:p>
            <a:pPr lvl="1"/>
            <a:r>
              <a:rPr lang="en-US" dirty="0"/>
              <a:t>Managing Layers, Manipulating Data, Designing Your Map</a:t>
            </a:r>
          </a:p>
          <a:p>
            <a:r>
              <a:rPr lang="en-US" b="1" dirty="0"/>
              <a:t>Tuesday November 16</a:t>
            </a:r>
            <a:r>
              <a:rPr lang="en-US" b="1" baseline="30000" dirty="0"/>
              <a:t>th</a:t>
            </a:r>
            <a:r>
              <a:rPr lang="en-US" dirty="0"/>
              <a:t>: Intermediate GIS Exercises</a:t>
            </a:r>
          </a:p>
          <a:p>
            <a:pPr lvl="1"/>
            <a:r>
              <a:rPr lang="en-US" dirty="0"/>
              <a:t>Getting more out of GIS</a:t>
            </a:r>
          </a:p>
          <a:p>
            <a:pPr lvl="1"/>
            <a:r>
              <a:rPr lang="en-US" dirty="0"/>
              <a:t>Geoprocessing, Spatial Analysis, Data Management, Advanced formatting, </a:t>
            </a:r>
            <a:r>
              <a:rPr lang="en-US" dirty="0" err="1"/>
              <a:t>Geostatistics</a:t>
            </a:r>
            <a:endParaRPr lang="en-US" dirty="0"/>
          </a:p>
          <a:p>
            <a:r>
              <a:rPr lang="en-US" b="1" dirty="0"/>
              <a:t>TBD</a:t>
            </a:r>
            <a:r>
              <a:rPr lang="en-US" dirty="0"/>
              <a:t>: Advanced GIS Exercises </a:t>
            </a:r>
          </a:p>
          <a:p>
            <a:pPr lvl="1"/>
            <a:r>
              <a:rPr lang="en-US" dirty="0"/>
              <a:t>Peak into Advanced GIS</a:t>
            </a:r>
          </a:p>
          <a:p>
            <a:pPr lvl="1"/>
            <a:r>
              <a:rPr lang="en-US" dirty="0"/>
              <a:t>Custom Actions , Model Builder, Python, Google Earth Engine, Databases</a:t>
            </a:r>
          </a:p>
          <a:p>
            <a:r>
              <a:rPr lang="en-US" u="sng" dirty="0"/>
              <a:t>Final map assessment due 31/11/21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A766FF14-ED59-FC43-9041-FD7C732F4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34651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DB2B5-A082-4F4F-AA6A-15AF0332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2AD5-9A98-F646-9D6B-720F02F5FC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VECTOR DATA</a:t>
            </a:r>
          </a:p>
          <a:p>
            <a:pPr lvl="1"/>
            <a:r>
              <a:rPr lang="en-US" dirty="0"/>
              <a:t>Essentially, a spreadsheet that is visualized by a geometry </a:t>
            </a:r>
          </a:p>
          <a:p>
            <a:pPr lvl="1"/>
            <a:r>
              <a:rPr lang="en-US" dirty="0"/>
              <a:t>Geometries include Point, Line, Polygon, Multiline, </a:t>
            </a:r>
            <a:r>
              <a:rPr lang="en-US" dirty="0" err="1"/>
              <a:t>Multishape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Common format: Shapefile (.</a:t>
            </a:r>
            <a:r>
              <a:rPr lang="en-US" dirty="0" err="1"/>
              <a:t>shp</a:t>
            </a:r>
            <a:r>
              <a:rPr lang="en-US" dirty="0"/>
              <a:t>), </a:t>
            </a:r>
            <a:r>
              <a:rPr lang="en-US" dirty="0" err="1"/>
              <a:t>Geopackage</a:t>
            </a:r>
            <a:r>
              <a:rPr lang="en-US" dirty="0"/>
              <a:t> (.</a:t>
            </a:r>
            <a:r>
              <a:rPr lang="en-US" dirty="0" err="1"/>
              <a:t>gpkg</a:t>
            </a:r>
            <a:r>
              <a:rPr lang="en-US" dirty="0"/>
              <a:t>), File Geodatabase, KML, CSV,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Relevant data stored in an ATTRIBUTE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A05A8-43FF-C14C-B1A7-A7242BE3B2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RASTER DATA</a:t>
            </a:r>
          </a:p>
          <a:p>
            <a:pPr lvl="1"/>
            <a:r>
              <a:rPr lang="en-US" dirty="0"/>
              <a:t>Digital image, with data stored in discrete cells of a specific resolution &amp; spectral value</a:t>
            </a:r>
          </a:p>
          <a:p>
            <a:pPr lvl="1"/>
            <a:r>
              <a:rPr lang="en-US" dirty="0"/>
              <a:t>Efficient way to store and present large amount of data</a:t>
            </a:r>
          </a:p>
          <a:p>
            <a:pPr lvl="1"/>
            <a:r>
              <a:rPr lang="en-US" dirty="0"/>
              <a:t>Common formats: </a:t>
            </a:r>
            <a:r>
              <a:rPr lang="en-US" dirty="0" err="1"/>
              <a:t>GeoTIFF</a:t>
            </a:r>
            <a:r>
              <a:rPr lang="en-US" dirty="0"/>
              <a:t>, ESRI Grid, GDAL VRT, etc.</a:t>
            </a:r>
          </a:p>
          <a:p>
            <a:pPr lvl="1"/>
            <a:r>
              <a:rPr lang="en-US" dirty="0"/>
              <a:t>Common uses: Elevation, satellite data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2277B-BC46-9445-8F9A-EC97B93B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FF639-FC09-5F4A-B23C-8B1FDDDDEFBF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E61AE-8358-2E4C-BE8F-5F4B54FB2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 descr="A picture containing game&#10;&#10;Description automatically generated">
            <a:extLst>
              <a:ext uri="{FF2B5EF4-FFF2-40B4-BE49-F238E27FC236}">
                <a16:creationId xmlns:a16="http://schemas.microsoft.com/office/drawing/2014/main" id="{BBC53A90-FEC5-7B4A-8E91-B740D599D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82" y="4760114"/>
            <a:ext cx="4983995" cy="2097886"/>
          </a:xfrm>
          <a:prstGeom prst="rect">
            <a:avLst/>
          </a:prstGeom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57DF91A-ACBE-F148-8D2F-19CD3D5A0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075071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Rule #3 : Design a project with these data types and constraints in mind!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F974DDE-EC72-9045-B854-D20359FBD1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07785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9607-C4CC-0045-8806-87F177B5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5E28-E410-324F-8AC5-DFD5C632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Sources of error abound in a GIS:</a:t>
            </a:r>
          </a:p>
          <a:p>
            <a:pPr lvl="1"/>
            <a:r>
              <a:rPr lang="en-US" sz="2000" dirty="0"/>
              <a:t>Accuracy of datum and projection system</a:t>
            </a:r>
          </a:p>
          <a:p>
            <a:pPr lvl="1"/>
            <a:r>
              <a:rPr lang="en-US" sz="2000" dirty="0"/>
              <a:t>Positional accuracy of data</a:t>
            </a:r>
          </a:p>
          <a:p>
            <a:pPr lvl="2"/>
            <a:r>
              <a:rPr lang="en-US" sz="1800" dirty="0"/>
              <a:t>Measurement accuracy</a:t>
            </a:r>
          </a:p>
          <a:p>
            <a:pPr lvl="2"/>
            <a:r>
              <a:rPr lang="en-US" sz="1800" dirty="0"/>
              <a:t>Map Scale accuracy</a:t>
            </a:r>
          </a:p>
          <a:p>
            <a:pPr lvl="2"/>
            <a:r>
              <a:rPr lang="en-US" sz="1800" dirty="0"/>
              <a:t>Tied to original scale at which data was mapped, not the scale at which you do the analyses</a:t>
            </a:r>
          </a:p>
          <a:p>
            <a:pPr lvl="1"/>
            <a:r>
              <a:rPr lang="en-US" sz="2000" dirty="0"/>
              <a:t>Quantitative accuracy of attribute data</a:t>
            </a:r>
          </a:p>
          <a:p>
            <a:pPr lvl="1"/>
            <a:r>
              <a:rPr lang="en-US" sz="2000" dirty="0"/>
              <a:t>Conceptual accuracy</a:t>
            </a:r>
          </a:p>
          <a:p>
            <a:pPr lvl="2"/>
            <a:r>
              <a:rPr lang="en-US" sz="1800" dirty="0"/>
              <a:t>How accurate it is it to cluster features into different groups?</a:t>
            </a:r>
          </a:p>
          <a:p>
            <a:pPr lvl="1"/>
            <a:r>
              <a:rPr lang="en-US" sz="2000" dirty="0"/>
              <a:t>Knowledge of User </a:t>
            </a:r>
          </a:p>
          <a:p>
            <a:pPr lvl="1"/>
            <a:r>
              <a:rPr lang="en-US" sz="2000" dirty="0"/>
              <a:t>“Human Error”</a:t>
            </a:r>
          </a:p>
          <a:p>
            <a:pPr lvl="2"/>
            <a:r>
              <a:rPr lang="en-US" sz="1800" dirty="0"/>
              <a:t>For example: estimated error introduced by manually tracing geological boundary in a GIS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68675-49A5-7E47-8AE1-3CD0BC68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3D83-3602-5748-ABCB-4FDC6ED4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2609ECD-5F04-814A-8EA6-24C33A2DB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986097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Rule #4 : Enumerate error sources at the start of a project, and document error + error propagation as you go!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04FDE10-CACB-2E47-8A4B-5F46FDD74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147710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7724C-FA09-1F49-96E7-18AB3087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+ Design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947CD-3A9B-CE46-9F94-9EEBB413E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BB150-88AD-F548-B617-4A8025E8F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37754-69E8-CA4D-868D-627832C3A4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32B7FB-3488-2848-A4B6-08A2246A61AB}"/>
              </a:ext>
            </a:extLst>
          </p:cNvPr>
          <p:cNvSpPr txBox="1">
            <a:spLocks/>
          </p:cNvSpPr>
          <p:nvPr/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Aesthetic choices when presenting your work are scientific decisions. Also a form of data!</a:t>
            </a:r>
          </a:p>
          <a:p>
            <a:pPr lvl="1"/>
            <a:r>
              <a:rPr lang="en-US" dirty="0"/>
              <a:t>Color scheme</a:t>
            </a:r>
          </a:p>
          <a:p>
            <a:pPr lvl="1"/>
            <a:r>
              <a:rPr lang="en-US" dirty="0"/>
              <a:t>Scales</a:t>
            </a:r>
          </a:p>
          <a:p>
            <a:pPr lvl="1"/>
            <a:r>
              <a:rPr lang="en-US" dirty="0"/>
              <a:t>What you chose to show vs. what you didn’t</a:t>
            </a:r>
          </a:p>
          <a:p>
            <a:r>
              <a:rPr lang="en-US" sz="2400" dirty="0"/>
              <a:t>How much detail do you give your reader?</a:t>
            </a:r>
          </a:p>
          <a:p>
            <a:r>
              <a:rPr lang="en-US" sz="2400" dirty="0"/>
              <a:t>What kind of message are you sending your audience?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7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ECFFB7FD-A30F-DA41-92F7-4CBC6593D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038" y="68262"/>
            <a:ext cx="4452977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633406AF-DC3F-884F-82F5-3D3EBC3D7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10/29/21</a:t>
            </a:fld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4F4E50B-7CEC-9441-9319-779C0FF06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F0BC-8796-694D-9D26-016E3E983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4C1A17-3CFE-5C48-A3AC-D0B7C37850F8}"/>
              </a:ext>
            </a:extLst>
          </p:cNvPr>
          <p:cNvSpPr txBox="1">
            <a:spLocks/>
          </p:cNvSpPr>
          <p:nvPr/>
        </p:nvSpPr>
        <p:spPr>
          <a:xfrm>
            <a:off x="6437869" y="1334530"/>
            <a:ext cx="4452977" cy="643787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“Not only is it easy to lie with maps, it’s essential. To portray meaningful relationships for a complex, three-dimensional world on a flat sheet of paper or a screen, a map must distort reality.” – M. </a:t>
            </a:r>
            <a:r>
              <a:rPr lang="en-US" sz="2400" dirty="0" err="1"/>
              <a:t>Monmonier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Need to ask yourself: </a:t>
            </a:r>
            <a:r>
              <a:rPr lang="en-US" sz="2400" b="1" dirty="0"/>
              <a:t>How am I distorting reality when making this map?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364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7031D-0DDF-D34B-9372-6D129E3B5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955" y="5281246"/>
            <a:ext cx="9959319" cy="4351337"/>
          </a:xfrm>
        </p:spPr>
        <p:txBody>
          <a:bodyPr/>
          <a:lstStyle/>
          <a:p>
            <a:r>
              <a:rPr lang="en-US" dirty="0"/>
              <a:t>Essential, and one of the most challenging/impenetrable aspects of GIS</a:t>
            </a:r>
          </a:p>
          <a:p>
            <a:r>
              <a:rPr lang="en-US" dirty="0"/>
              <a:t>Based on principles of design + cartography. Need visualization to be as elegant as it is accurate</a:t>
            </a:r>
          </a:p>
          <a:p>
            <a:r>
              <a:rPr lang="en-US" dirty="0"/>
              <a:t>Remember data reusability! Underlying data accessible and well documented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A33B3-24AD-7E4A-B771-9BF2B3ECC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E1B07-1255-394E-BAEA-E92701DE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4E788B1-5DB1-D341-B18C-B3A0EFC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36" y="60554"/>
            <a:ext cx="8476235" cy="5062196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E6C5DA7-FEA8-C542-8B37-2143F1310D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FEF535-4A8D-6944-9018-B34EDACE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97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Rule #5 : Design is as important as the data– treat any GIS output as you would any figure in a paper!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4E30BF-B8C2-404F-A5EE-333735F88A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275286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The Gold Standard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0123104-AC2F-D747-93FE-FFF1E1A8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63CD347-5280-9440-96E6-46292201F2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1751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6BAF2-DC1F-DD42-8357-DEA777584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Software: The Two Juggernauts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479BD-9409-4341-ACF6-9DABBEBDC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ESRI’s ArcMap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CF843-3585-3945-A358-A2CBAFB2D6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Proprietary &amp; Industry Standard</a:t>
            </a:r>
          </a:p>
          <a:p>
            <a:r>
              <a:rPr lang="en-US" dirty="0"/>
              <a:t>In use for Decades</a:t>
            </a:r>
          </a:p>
          <a:p>
            <a:r>
              <a:rPr lang="en-US" dirty="0"/>
              <a:t>Comes with a range of products, like Story Maps, ArcGIS Online, Customer support, 3D Viz, other Advanced tools</a:t>
            </a:r>
          </a:p>
          <a:p>
            <a:r>
              <a:rPr lang="en-US" dirty="0"/>
              <a:t>Data formats are often proprietary and closed-source</a:t>
            </a:r>
          </a:p>
          <a:p>
            <a:r>
              <a:rPr lang="en-US" dirty="0"/>
              <a:t>Algorithms + data structure can be opaque and hard to reference</a:t>
            </a:r>
          </a:p>
          <a:p>
            <a:r>
              <a:rPr lang="en-US" dirty="0"/>
              <a:t>When not academically affiliated costs $$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CC798-AC5E-B645-8E76-8FFAE6F62B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Quantum GIS (QGIS)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61AF9-F097-0F49-BC9E-0D55BD9431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 source, community driven</a:t>
            </a:r>
          </a:p>
          <a:p>
            <a:r>
              <a:rPr lang="en-US" dirty="0"/>
              <a:t>Not as feature rich but a fast-rising competitor to Arc</a:t>
            </a:r>
          </a:p>
          <a:p>
            <a:r>
              <a:rPr lang="en-US" dirty="0"/>
              <a:t>Integrated with other open source projects like SAGA, GDAL, Python, </a:t>
            </a:r>
            <a:r>
              <a:rPr lang="en-US" dirty="0" err="1"/>
              <a:t>PostGreSQL</a:t>
            </a:r>
            <a:r>
              <a:rPr lang="en-US" dirty="0"/>
              <a:t>, GRASS GIS, etc.</a:t>
            </a:r>
          </a:p>
          <a:p>
            <a:r>
              <a:rPr lang="en-US" dirty="0"/>
              <a:t>Can read/process almost any data type</a:t>
            </a:r>
          </a:p>
          <a:p>
            <a:r>
              <a:rPr lang="en-US" dirty="0"/>
              <a:t>Interface can be clunky</a:t>
            </a:r>
          </a:p>
          <a:p>
            <a:r>
              <a:rPr lang="en-US" dirty="0"/>
              <a:t>Software dependency issues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FE742-F751-054A-A153-8D96A8D9A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5047-41C0-8641-9CD9-E597560F38B5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14B035-089A-1349-A52D-F8AD2B29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11" name="Picture 10" descr="A picture containing colorful, colored, bright, green&#10;&#10;Description automatically generated">
            <a:extLst>
              <a:ext uri="{FF2B5EF4-FFF2-40B4-BE49-F238E27FC236}">
                <a16:creationId xmlns:a16="http://schemas.microsoft.com/office/drawing/2014/main" id="{4DF340DE-3DD2-AC40-857E-140E049CE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763" y="1593603"/>
            <a:ext cx="942778" cy="942778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597638BC-3585-144A-B56B-0798C4154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61" y="1445741"/>
            <a:ext cx="1283885" cy="12137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9C5FE4-456A-3A42-8FE8-530CD34DD957}"/>
              </a:ext>
            </a:extLst>
          </p:cNvPr>
          <p:cNvSpPr/>
          <p:nvPr/>
        </p:nvSpPr>
        <p:spPr>
          <a:xfrm>
            <a:off x="6096000" y="1691322"/>
            <a:ext cx="4480560" cy="4480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A41A559-7B9F-5249-A927-8C0F130416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689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505EE-6CE4-DD41-849B-0F704CC45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1272553"/>
            <a:ext cx="9692640" cy="1325562"/>
          </a:xfrm>
        </p:spPr>
        <p:txBody>
          <a:bodyPr/>
          <a:lstStyle/>
          <a:p>
            <a:r>
              <a:rPr lang="en-US" dirty="0"/>
              <a:t>Couse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D8AC0-851F-B14E-816E-CC1714010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859157"/>
            <a:ext cx="8595360" cy="4351337"/>
          </a:xfrm>
        </p:spPr>
        <p:txBody>
          <a:bodyPr/>
          <a:lstStyle/>
          <a:p>
            <a:r>
              <a:rPr lang="en-US" dirty="0"/>
              <a:t>All relevant t course material on Moodle. This includes supplementary videos, recordings, readings, and other material. </a:t>
            </a:r>
          </a:p>
          <a:p>
            <a:r>
              <a:rPr lang="en-US" dirty="0"/>
              <a:t>All data and documentation for this course can be found on the courses' homepage: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29FF2B-40A6-5B45-9359-2B6F88C04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999FB-C558-6349-A1BA-4FCFC7162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A9BB47-A5C7-BE49-8BB8-83ED672463FB}"/>
              </a:ext>
            </a:extLst>
          </p:cNvPr>
          <p:cNvSpPr txBox="1">
            <a:spLocks/>
          </p:cNvSpPr>
          <p:nvPr/>
        </p:nvSpPr>
        <p:spPr>
          <a:xfrm>
            <a:off x="210641" y="4229099"/>
            <a:ext cx="11082199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/ndb38/</a:t>
            </a:r>
            <a:r>
              <a:rPr lang="en-US" dirty="0" err="1">
                <a:hlinkClick r:id="rId2"/>
              </a:rPr>
              <a:t>gis</a:t>
            </a:r>
            <a:r>
              <a:rPr lang="en-US" dirty="0">
                <a:hlinkClick r:id="rId2"/>
              </a:rPr>
              <a:t>-for-geoscientists</a:t>
            </a: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18CE0AC-E893-CF4B-8052-DE421A697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74223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BF4A-3CC1-F740-9EF5-C1D48B88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59"/>
            <a:ext cx="9692640" cy="5046499"/>
          </a:xfrm>
        </p:spPr>
        <p:txBody>
          <a:bodyPr>
            <a:normAutofit/>
          </a:bodyPr>
          <a:lstStyle/>
          <a:p>
            <a:r>
              <a:rPr lang="en-US" dirty="0"/>
              <a:t>Rule #6 : Keep in mind the audiences and limitations of each software. Make your software choice early, and stick with it!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75DACB-3CBB-BD4B-93AB-9523FFFAE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54D54-7A92-A645-BFCE-8BE6B8068A7A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A8EBAD-FC61-204D-B32C-F8BEC6DF1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CFD906-B4A0-6B47-A43E-A02E5030F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562582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C0568-A28F-C947-86DD-281E5251A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6746-A03E-1446-B7CF-798FC3EE1D9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6FFE08-9623-1148-B380-F7EEC0883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B23F0-EE30-444B-8059-008F33D251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VMSG GIS for Geoscientists- Session 1 - GIS Fundamentals  Presented by N.D. Barber (Cambridge) ndb38@cam.ac.uk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DAC2F3-946C-8D40-9848-71F32AEBDF49}"/>
              </a:ext>
            </a:extLst>
          </p:cNvPr>
          <p:cNvSpPr txBox="1">
            <a:spLocks/>
          </p:cNvSpPr>
          <p:nvPr/>
        </p:nvSpPr>
        <p:spPr>
          <a:xfrm>
            <a:off x="4821936" y="2827338"/>
            <a:ext cx="9692640" cy="1325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147274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410F-0F8B-EA43-A789-82AE9345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QGIS 3.16*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43623-48F4-5341-B4E6-7E0CDE37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fly-by-tour of the premiere open-source GIS software – QGIS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AFD4C-D348-6643-81FD-1F692F7E7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0042B-CD18-DC4C-9084-F5A21270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E17E8F5-21CE-6941-A19B-B41A98290B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818865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D367D-A153-6940-B208-2DDE4ACF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QGIS 3.16*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526D-1C1E-104E-B8AC-2785F9D7C7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Opening up for the first time</a:t>
            </a:r>
          </a:p>
          <a:p>
            <a:r>
              <a:rPr lang="en-US" dirty="0"/>
              <a:t>Introduce layout</a:t>
            </a:r>
          </a:p>
          <a:p>
            <a:pPr lvl="1"/>
            <a:r>
              <a:rPr lang="en-US" dirty="0"/>
              <a:t>Browser</a:t>
            </a:r>
          </a:p>
          <a:p>
            <a:pPr lvl="1"/>
            <a:r>
              <a:rPr lang="en-US" dirty="0"/>
              <a:t>Layers</a:t>
            </a:r>
          </a:p>
          <a:p>
            <a:pPr lvl="1"/>
            <a:r>
              <a:rPr lang="en-US" dirty="0"/>
              <a:t>Various menus</a:t>
            </a:r>
          </a:p>
          <a:p>
            <a:pPr lvl="1"/>
            <a:r>
              <a:rPr lang="en-US" dirty="0"/>
              <a:t>Processing</a:t>
            </a:r>
          </a:p>
          <a:p>
            <a:pPr lvl="1"/>
            <a:r>
              <a:rPr lang="en-US" dirty="0"/>
              <a:t>Plugins</a:t>
            </a:r>
          </a:p>
          <a:p>
            <a:pPr lvl="1"/>
            <a:r>
              <a:rPr lang="en-US" dirty="0"/>
              <a:t>Layout</a:t>
            </a:r>
          </a:p>
          <a:p>
            <a:pPr lvl="1"/>
            <a:r>
              <a:rPr lang="en-US" dirty="0"/>
              <a:t>Project Settings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Symbology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8E1A4-151D-C649-8566-97D4354F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10812-A053-7244-8048-EDB1551A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D59343B-D4AE-A541-8B75-CF143D1E4C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40990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CCA1-1D88-8F45-9F42-62C24384A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234" y="2540548"/>
            <a:ext cx="9692640" cy="1325562"/>
          </a:xfrm>
        </p:spPr>
        <p:txBody>
          <a:bodyPr/>
          <a:lstStyle/>
          <a:p>
            <a:r>
              <a:rPr lang="en-US" dirty="0"/>
              <a:t>On to the real thing!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0236B-B443-5344-A63B-CFD65C54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1B04F-35C9-E943-B089-044B5CA71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84C37BC-9316-1E4D-B6D0-375F02CEC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48171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1602-A0D0-6E41-80C0-9547F907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/>
              <a:t>Next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7B09-3B2B-A644-AAD5-C77C036BF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Read Session 1 guide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Import the data from Moodle (or GitHub) and make sure you can load it into QGIS in the Galson Lab 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Read Session 2 guide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Complete the Lecture 1 Feedback form: </a:t>
            </a:r>
            <a:r>
              <a:rPr lang="en-US" dirty="0">
                <a:hlinkClick r:id="rId2"/>
              </a:rPr>
              <a:t>https://forms.gle/kBUg57SAoxVz6x7G7</a:t>
            </a: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OPTIONAL: Watch Supplemental Lectures for Session 1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OPTIONAL: Try to Install QGIS on your computer 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96872-0D2D-0542-BB3B-6DEA8CD60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67836-7071-A542-8850-0FCA008F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DD6EE-6BF4-2340-8213-BE1AADCF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/>
              <a:t>UC GIS for Geoscientists- Session 1 - GIS Fundamentals  Presented by N.D. Barber (Cambridge) ndb38@cam.ac.uk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01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CE97-B06C-4A44-814B-623A771AB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1470818"/>
            <a:ext cx="9692640" cy="1325562"/>
          </a:xfrm>
        </p:spPr>
        <p:txBody>
          <a:bodyPr/>
          <a:lstStyle/>
          <a:p>
            <a:r>
              <a:rPr lang="en-US" dirty="0"/>
              <a:t>Post-Lecture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8920-9483-6648-AE26-F8FE752A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3233854"/>
            <a:ext cx="8595360" cy="4351337"/>
          </a:xfrm>
        </p:spPr>
        <p:txBody>
          <a:bodyPr/>
          <a:lstStyle/>
          <a:p>
            <a:r>
              <a:rPr lang="en-US" dirty="0"/>
              <a:t>After this lecture, please follow this link to provide me with some feedback on my teaching style: </a:t>
            </a:r>
            <a:r>
              <a:rPr lang="en-US" dirty="0">
                <a:hlinkClick r:id="rId2"/>
              </a:rPr>
              <a:t>https://forms.gle/gHD5hzu45MEB7Z7G8</a:t>
            </a:r>
            <a:endParaRPr lang="en-US" dirty="0"/>
          </a:p>
          <a:p>
            <a:r>
              <a:rPr lang="en-US" dirty="0"/>
              <a:t>My goal is to consistently improve this course. Your feedback allows me to improve this course  for future students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9308B-281B-C743-A819-893EA420A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C208F-3748-A44E-9AB3-705B9E87F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A5E3F14-BBFF-CF4C-89E2-4222E1DB8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368622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953D-2CEF-E04A-A56C-04A07D961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55412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3DDB-7934-B34A-8BCB-F9CA362D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EDB3E6EA-BD47-7649-8034-9DD09D861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7488" y="329098"/>
            <a:ext cx="8710814" cy="616282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3EFCA-A0DC-DD42-9F2A-E7489A3F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C217D-A842-DF42-9F74-AF2DD549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3953D-2CEF-E04A-A56C-04A07D961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63BB653-1A1B-1842-A902-E2191F8C4970}"/>
              </a:ext>
            </a:extLst>
          </p:cNvPr>
          <p:cNvSpPr txBox="1">
            <a:spLocks/>
          </p:cNvSpPr>
          <p:nvPr/>
        </p:nvSpPr>
        <p:spPr>
          <a:xfrm rot="20207405">
            <a:off x="2249751" y="2766220"/>
            <a:ext cx="6686286" cy="1325562"/>
          </a:xfrm>
          <a:prstGeom prst="rect">
            <a:avLst/>
          </a:prstGeom>
          <a:solidFill>
            <a:srgbClr val="FEFCFF">
              <a:alpha val="76863"/>
            </a:srgbClr>
          </a:solidFill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will be able to make this map!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3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C11D-D345-B742-928D-D9E7449A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600" dirty="0"/>
              <a:t>Outline of Today’s Session</a:t>
            </a: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br>
              <a:rPr lang="en-US" sz="6600" dirty="0"/>
            </a:br>
            <a:endParaRPr lang="en-US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EEE9A-7314-E340-8068-C830E85AF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B7E7CA-821C-364A-AB31-EA3E6414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BAEE0-ADCB-1B40-8C9F-DCDFB27AF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7EE1977-431C-1E42-9975-2ECC338FA2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2702201"/>
              </p:ext>
            </p:extLst>
          </p:nvPr>
        </p:nvGraphicFramePr>
        <p:xfrm>
          <a:off x="3414712" y="2035968"/>
          <a:ext cx="4782608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3A33A22-C9D5-5545-B500-5D2E4AC446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406375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5BA4-3991-EB42-AD61-2636F377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150C6-D26C-2241-A202-18D70982F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708910"/>
            <a:ext cx="9418320" cy="3463290"/>
          </a:xfrm>
        </p:spPr>
        <p:txBody>
          <a:bodyPr>
            <a:normAutofit/>
          </a:bodyPr>
          <a:lstStyle/>
          <a:p>
            <a:r>
              <a:rPr lang="en-US" b="1" dirty="0"/>
              <a:t>GIS</a:t>
            </a:r>
            <a:r>
              <a:rPr lang="en-US" dirty="0"/>
              <a:t> = </a:t>
            </a:r>
            <a:r>
              <a:rPr lang="en-US" u="sng" dirty="0"/>
              <a:t>G</a:t>
            </a:r>
            <a:r>
              <a:rPr lang="en-US" dirty="0"/>
              <a:t>eographic </a:t>
            </a:r>
            <a:r>
              <a:rPr lang="en-US" u="sng" dirty="0"/>
              <a:t>I</a:t>
            </a:r>
            <a:r>
              <a:rPr lang="en-US" dirty="0"/>
              <a:t>nformation </a:t>
            </a:r>
            <a:r>
              <a:rPr lang="en-US" u="sng" dirty="0"/>
              <a:t>S</a:t>
            </a:r>
            <a:r>
              <a:rPr lang="en-US" dirty="0"/>
              <a:t>ystem</a:t>
            </a:r>
          </a:p>
          <a:p>
            <a:r>
              <a:rPr lang="en-US" dirty="0"/>
              <a:t>Definition:</a:t>
            </a:r>
          </a:p>
          <a:p>
            <a:r>
              <a:rPr lang="en-US" dirty="0"/>
              <a:t>	 “A GIS is a computer-based system to aid</a:t>
            </a:r>
          </a:p>
          <a:p>
            <a:r>
              <a:rPr lang="en-US" dirty="0"/>
              <a:t>	in the collection, maintenance, storage,</a:t>
            </a:r>
          </a:p>
          <a:p>
            <a:r>
              <a:rPr lang="en-US" dirty="0"/>
              <a:t>	analysis, output, and distribution of spatial</a:t>
            </a:r>
          </a:p>
          <a:p>
            <a:r>
              <a:rPr lang="en-US" dirty="0"/>
              <a:t>	data and information.” – Paul </a:t>
            </a:r>
            <a:r>
              <a:rPr lang="en-US" dirty="0" err="1"/>
              <a:t>Bolstad</a:t>
            </a:r>
            <a:r>
              <a:rPr lang="en-US" dirty="0"/>
              <a:t> (</a:t>
            </a:r>
            <a:r>
              <a:rPr lang="en-US" i="1" dirty="0"/>
              <a:t>GIS Fundamentals</a:t>
            </a:r>
            <a:r>
              <a:rPr lang="en-US" dirty="0"/>
              <a:t>)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AD04-54B3-FD4E-BFE3-E0CD0D02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CF686-A161-9E46-9C00-0C2EC21EB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9A53E50-396C-7C4D-BDFF-F621FC319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227964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FB2C-E167-824B-B617-D757504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you may have going into this course: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2937D-FDEB-E14F-8365-3D4E80A6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950561"/>
            <a:ext cx="8595360" cy="19050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is GIS?</a:t>
            </a:r>
          </a:p>
          <a:p>
            <a:r>
              <a:rPr lang="en-US" sz="2400" dirty="0"/>
              <a:t>What can it do for me and my studies? My future career?</a:t>
            </a:r>
          </a:p>
          <a:p>
            <a:r>
              <a:rPr lang="en-US" sz="2400" dirty="0"/>
              <a:t>What’s the best GIS software?</a:t>
            </a:r>
          </a:p>
          <a:p>
            <a:r>
              <a:rPr lang="en-US" sz="2400" dirty="0"/>
              <a:t>How do I learn the ins and outs?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7D139-9980-3F4E-903E-DDE85D409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10/29/21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CA7DE-19DE-7342-A70F-1835C870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8E4901-D89D-9943-9E85-870C6B5DC5DB}"/>
              </a:ext>
            </a:extLst>
          </p:cNvPr>
          <p:cNvSpPr txBox="1">
            <a:spLocks/>
          </p:cNvSpPr>
          <p:nvPr/>
        </p:nvSpPr>
        <p:spPr>
          <a:xfrm>
            <a:off x="1261872" y="4114800"/>
            <a:ext cx="859536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Topics raised from past courses: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69946B-3693-5243-A3C2-030DD3FACE8D}"/>
              </a:ext>
            </a:extLst>
          </p:cNvPr>
          <p:cNvSpPr/>
          <p:nvPr/>
        </p:nvSpPr>
        <p:spPr>
          <a:xfrm>
            <a:off x="5559552" y="5497739"/>
            <a:ext cx="4769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Best practices for setting up a new project?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137B0D-6920-2A44-9DAB-014DFC2CE928}"/>
              </a:ext>
            </a:extLst>
          </p:cNvPr>
          <p:cNvSpPr/>
          <p:nvPr/>
        </p:nvSpPr>
        <p:spPr>
          <a:xfrm>
            <a:off x="3893824" y="60836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/>
              <a:t>How do I connect to and query a cloud-based spatial database?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BB862-8A66-0A48-8C8A-25170BDE5653}"/>
              </a:ext>
            </a:extLst>
          </p:cNvPr>
          <p:cNvSpPr/>
          <p:nvPr/>
        </p:nvSpPr>
        <p:spPr>
          <a:xfrm>
            <a:off x="159622" y="4640971"/>
            <a:ext cx="6694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Which coordinate system is preferred?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0E9825-A1F7-EA42-85D0-9B55C97C0C2F}"/>
              </a:ext>
            </a:extLst>
          </p:cNvPr>
          <p:cNvSpPr/>
          <p:nvPr/>
        </p:nvSpPr>
        <p:spPr>
          <a:xfrm>
            <a:off x="970588" y="5219096"/>
            <a:ext cx="4318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create a map of my field site?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B2C6B6-503E-A64B-BD24-F33EAE13908D}"/>
              </a:ext>
            </a:extLst>
          </p:cNvPr>
          <p:cNvSpPr/>
          <p:nvPr/>
        </p:nvSpPr>
        <p:spPr>
          <a:xfrm>
            <a:off x="4827692" y="4169964"/>
            <a:ext cx="62682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What do I need to know about GIS for my job?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2DD45-FA04-1B40-8BEE-09E19449EC49}"/>
              </a:ext>
            </a:extLst>
          </p:cNvPr>
          <p:cNvSpPr/>
          <p:nvPr/>
        </p:nvSpPr>
        <p:spPr>
          <a:xfrm>
            <a:off x="5260958" y="4793700"/>
            <a:ext cx="4543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</a:t>
            </a:r>
            <a:r>
              <a:rPr lang="en-US" i="1" dirty="0" err="1"/>
              <a:t>georeference</a:t>
            </a:r>
            <a:r>
              <a:rPr lang="en-US" i="1" dirty="0"/>
              <a:t> a geological map?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DFA82-1A7A-A549-9097-2B9927741BA7}"/>
              </a:ext>
            </a:extLst>
          </p:cNvPr>
          <p:cNvSpPr/>
          <p:nvPr/>
        </p:nvSpPr>
        <p:spPr>
          <a:xfrm>
            <a:off x="253245" y="5776994"/>
            <a:ext cx="3557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How do I automate QGIS tasks </a:t>
            </a:r>
          </a:p>
          <a:p>
            <a:r>
              <a:rPr lang="en-US" i="1" dirty="0"/>
              <a:t>with python scripts?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07DC5B7-B380-C045-B2BA-FFEA66A0D9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</p:spPr>
        <p:txBody>
          <a:bodyPr/>
          <a:lstStyle/>
          <a:p>
            <a:r>
              <a:rPr lang="en-US" dirty="0"/>
              <a:t>UC GIS for Geoscientists- Session 1 - GIS Fundamentals  Presented by N.D. Barber (Cambridge) ndb38@cam.ac.uk</a:t>
            </a:r>
          </a:p>
        </p:txBody>
      </p:sp>
    </p:spTree>
    <p:extLst>
      <p:ext uri="{BB962C8B-B14F-4D97-AF65-F5344CB8AC3E}">
        <p14:creationId xmlns:p14="http://schemas.microsoft.com/office/powerpoint/2010/main" val="118108860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2663</Words>
  <Application>Microsoft Macintosh PowerPoint</Application>
  <PresentationFormat>Widescreen</PresentationFormat>
  <Paragraphs>305</Paragraphs>
  <Slides>35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Candara</vt:lpstr>
      <vt:lpstr>Century Schoolbook</vt:lpstr>
      <vt:lpstr>Wingdings</vt:lpstr>
      <vt:lpstr>Wingdings 2</vt:lpstr>
      <vt:lpstr>View</vt:lpstr>
      <vt:lpstr>Part II GIS Module: Lecture 1</vt:lpstr>
      <vt:lpstr> Course Outline  </vt:lpstr>
      <vt:lpstr>Couse Resources</vt:lpstr>
      <vt:lpstr>Post-Lecture Feedback</vt:lpstr>
      <vt:lpstr>PowerPoint Presentation</vt:lpstr>
      <vt:lpstr>PowerPoint Presentation</vt:lpstr>
      <vt:lpstr>Outline of Today’s Session    </vt:lpstr>
      <vt:lpstr>Objectives   </vt:lpstr>
      <vt:lpstr>Questions you may have going into this course:</vt:lpstr>
      <vt:lpstr>My goals over the next few weeks</vt:lpstr>
      <vt:lpstr>If you take nothing else away from this course….</vt:lpstr>
      <vt:lpstr>My Background   </vt:lpstr>
      <vt:lpstr>(Above) September 2018 to Present: Metals in Magmas  Field Campaign, Java, Indonesia</vt:lpstr>
      <vt:lpstr>Principles of GIS</vt:lpstr>
      <vt:lpstr>Data Management</vt:lpstr>
      <vt:lpstr> “Rules of GIS”  Rule #1: Pick a naming scheme, file structure, data format that suits you. Keep it consistent and document every choice you make throughout a project!</vt:lpstr>
      <vt:lpstr>Coordinates &amp; Projections</vt:lpstr>
      <vt:lpstr>PowerPoint Presentation</vt:lpstr>
      <vt:lpstr>Rule #2 : Known your coordinate system and make every layer in a project use the same system. This needs to be done prior to any analysis!!</vt:lpstr>
      <vt:lpstr>Data Types</vt:lpstr>
      <vt:lpstr>Rule #3 : Design a project with these data types and constraints in mind! </vt:lpstr>
      <vt:lpstr>Errors</vt:lpstr>
      <vt:lpstr>Rule #4 : Enumerate error sources at the start of a project, and document error + error propagation as you go!</vt:lpstr>
      <vt:lpstr>Layout + Design</vt:lpstr>
      <vt:lpstr>PowerPoint Presentation</vt:lpstr>
      <vt:lpstr>PowerPoint Presentation</vt:lpstr>
      <vt:lpstr>Rule #5 : Design is as important as the data– treat any GIS output as you would any figure in a paper!</vt:lpstr>
      <vt:lpstr>Software: The Two Juggernauts</vt:lpstr>
      <vt:lpstr>Software: The Two Juggernauts</vt:lpstr>
      <vt:lpstr>Rule #6 : Keep in mind the audiences and limitations of each software. Make your software choice early, and stick with it! </vt:lpstr>
      <vt:lpstr>PowerPoint Presentation</vt:lpstr>
      <vt:lpstr>Introducing QGIS 3.16*</vt:lpstr>
      <vt:lpstr>Overview of QGIS 3.16*</vt:lpstr>
      <vt:lpstr>On to the real thing!</vt:lpstr>
      <vt:lpstr>For Next Time…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Geoscientists Session 1: Why GIS?</dc:title>
  <dc:creator>N.D. Barber</dc:creator>
  <cp:lastModifiedBy>N.D. Barber</cp:lastModifiedBy>
  <cp:revision>9</cp:revision>
  <dcterms:created xsi:type="dcterms:W3CDTF">2020-11-01T20:50:12Z</dcterms:created>
  <dcterms:modified xsi:type="dcterms:W3CDTF">2021-10-29T11:23:43Z</dcterms:modified>
</cp:coreProperties>
</file>